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s/slide119.xml" ContentType="application/vnd.openxmlformats-officedocument.presentationml.slide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7"/>
  </p:notesMasterIdLst>
  <p:handoutMasterIdLst>
    <p:handoutMasterId r:id="rId128"/>
  </p:handoutMasterIdLst>
  <p:sldIdLst>
    <p:sldId id="274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98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  <p:sldId id="359" r:id="rId88"/>
    <p:sldId id="360" r:id="rId89"/>
    <p:sldId id="361" r:id="rId90"/>
    <p:sldId id="362" r:id="rId91"/>
    <p:sldId id="363" r:id="rId92"/>
    <p:sldId id="364" r:id="rId93"/>
    <p:sldId id="365" r:id="rId94"/>
    <p:sldId id="366" r:id="rId95"/>
    <p:sldId id="367" r:id="rId96"/>
    <p:sldId id="368" r:id="rId97"/>
    <p:sldId id="369" r:id="rId98"/>
    <p:sldId id="370" r:id="rId99"/>
    <p:sldId id="371" r:id="rId100"/>
    <p:sldId id="372" r:id="rId101"/>
    <p:sldId id="373" r:id="rId102"/>
    <p:sldId id="374" r:id="rId103"/>
    <p:sldId id="375" r:id="rId104"/>
    <p:sldId id="376" r:id="rId105"/>
    <p:sldId id="377" r:id="rId106"/>
    <p:sldId id="378" r:id="rId107"/>
    <p:sldId id="379" r:id="rId108"/>
    <p:sldId id="380" r:id="rId109"/>
    <p:sldId id="381" r:id="rId110"/>
    <p:sldId id="382" r:id="rId111"/>
    <p:sldId id="383" r:id="rId112"/>
    <p:sldId id="384" r:id="rId113"/>
    <p:sldId id="385" r:id="rId114"/>
    <p:sldId id="386" r:id="rId115"/>
    <p:sldId id="387" r:id="rId116"/>
    <p:sldId id="388" r:id="rId117"/>
    <p:sldId id="389" r:id="rId118"/>
    <p:sldId id="390" r:id="rId119"/>
    <p:sldId id="391" r:id="rId120"/>
    <p:sldId id="392" r:id="rId121"/>
    <p:sldId id="393" r:id="rId122"/>
    <p:sldId id="394" r:id="rId123"/>
    <p:sldId id="395" r:id="rId124"/>
    <p:sldId id="396" r:id="rId125"/>
    <p:sldId id="397" r:id="rId126"/>
  </p:sldIdLst>
  <p:sldSz cx="9144000" cy="6858000" type="screen4x3"/>
  <p:notesSz cx="6858000" cy="9144000"/>
  <p:defaultTextStyle>
    <a:defPPr>
      <a:defRPr lang="en-CA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21" autoAdjust="0"/>
  </p:normalViewPr>
  <p:slideViewPr>
    <p:cSldViewPr snapToGrid="0" snapToObjects="1">
      <p:cViewPr varScale="1">
        <p:scale>
          <a:sx n="79" d="100"/>
          <a:sy n="79" d="100"/>
        </p:scale>
        <p:origin x="-53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8" d="100"/>
          <a:sy n="58" d="100"/>
        </p:scale>
        <p:origin x="-2418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6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56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66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5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60BA4-B84C-48F0-A6D8-3FE89682DDA7}" type="datetimeFigureOut">
              <a:rPr lang="en-CA" smtClean="0"/>
              <a:pPr/>
              <a:t>05/11/2012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C00FD-E510-4D85-A47B-650E91115B4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37115437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93415-B90A-4DEA-A858-08E608BCCF4F}" type="datetimeFigureOut">
              <a:rPr lang="en-CA" smtClean="0"/>
              <a:pPr/>
              <a:t>05/11/2012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20D4D-5654-485F-83FB-A84849974609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4031635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8176B8-5DE8-4BC5-BD3B-4134A41596C6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768BCE-1656-43EA-8DED-55FFCD61542B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BAFC16-7662-45E6-8720-54C125567C93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0CAD5F-B5BC-40C3-AB8A-A5328B58CA00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BECAB0-06E5-4073-A972-3E396689F337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53D7B8-E1BD-409F-B8C2-AAC0CB7E4F6B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BC2C24-2E8C-4B0E-BB4E-5071E2B8AE59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484284-AB2A-494B-9A33-473A1DCD1857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2653E3-D1F9-45D4-BA82-DED40E5845A1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B01875-C0A5-4611-99BA-AC36B0AD02CC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829E3E-42A0-431D-9FE9-672CFB589DA1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3F2B-076A-42E7-8F5C-C4E904ED1304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1ABBB4-90F1-456E-A651-6C36EC581548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1E44BB0-AAF4-49CD-88C1-3AFE8B25EE49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1EE069-2E1C-4E6D-ADE3-5487A5C7CFE7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351BF9-D959-4C6F-B345-8DC49CE235CA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ABAD18-F551-4D70-AC22-C67B252EADDF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917996-560B-4548-9A4E-ABF415D5BE4A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917996-560B-4548-9A4E-ABF415D5BE4A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2DFED8-83DD-4ECB-86FC-14CA627F19C9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CA9759-AEA3-4097-B9CB-C0586C95418C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6C1967-FE78-4DD2-B756-B56DCD0E5389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6EB438-3E7A-4EB1-BC10-694E18A4DD14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E068AC-6638-4E1F-8C37-8A2104CB7E7E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77222D-06BB-4C10-8EE7-B7D624A7CA09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24D9FD-DC0C-45BB-8D71-7859B31639D1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4BF9AE-8623-4522-8730-E48E79335E73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1AAF50-B393-43CD-9A9C-1D2E0E0F8671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7D9BC0-566F-4008-B11D-36DE9A469CE5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9EB364-02C3-4332-B6FA-2E028171C52C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11BF9A-4643-41A0-94D9-65A8968B94E2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9BE99-E714-474D-894B-549C8DB3853C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D1F029-DB4F-4316-91BB-9330E05E9A9D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5980F9-3B0A-4B63-900F-5182E8D2D469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179CC7-0872-4B71-867B-39B7F1B838DA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CF4841-3B62-42C1-BD06-CF562D0E54AE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C5ACB0F-6AFD-4178-B531-F021085A27E0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D6A9C5-2D43-4BF7-8270-BDF319C9F837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4FF6A4-52F5-4E3B-992F-C8E63013D9FC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20D4D-5654-485F-83FB-A84849974609}" type="slidenum">
              <a:rPr lang="en-CA" smtClean="0"/>
              <a:pPr/>
              <a:t>97</a:t>
            </a:fld>
            <a:endParaRPr lang="en-CA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57E95A-44D3-479D-85EE-D4287BD40932}" type="slidenum">
              <a:rPr lang="en-CA" smtClean="0"/>
              <a:pPr>
                <a:defRPr/>
              </a:pPr>
              <a:t>124</a:t>
            </a:fld>
            <a:endParaRPr lang="en-CA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9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59C80D-772F-4792-B418-3F8033681909}" type="slidenum">
              <a:rPr lang="en-CA" smtClean="0"/>
              <a:pPr>
                <a:defRPr/>
              </a:pPr>
              <a:t>125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F5CD76-4E39-4C65-84A7-68F920A390C9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0A7DA6-6EE7-40C6-B8F9-87D3082DC3C3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346EB-C9BE-4851-96DD-3D47CB56A27C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4B8D18-F468-4927-94F8-9EA769901ACC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3AB8F0-4656-4F69-B35D-9FACB1F02EC4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2170" y="2023872"/>
            <a:ext cx="7211568" cy="13291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57472" y="4401312"/>
            <a:ext cx="4246810" cy="116752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050" name="Picture 2" descr="C:\Users\dwharder\Desktop\cc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164125" y="5961524"/>
            <a:ext cx="679069" cy="3295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CA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61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40361"/>
            <a:ext cx="2133600" cy="24606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8188" y="446469"/>
            <a:ext cx="7858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9DB00347-C159-474C-B961-9625E0FB8F9F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67456" y="189294"/>
            <a:ext cx="4267264" cy="25717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1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1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0.bin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oleObject" Target="../embeddings/oleObject22.bin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oleObject" Target="../embeddings/oleObject24.bin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oleObject" Target="../embeddings/oleObject25.bin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7.png"/><Relationship Id="rId5" Type="http://schemas.openxmlformats.org/officeDocument/2006/relationships/oleObject" Target="../embeddings/oleObject28.bin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oleObject" Target="../embeddings/oleObject29.bin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53.png"/><Relationship Id="rId4" Type="http://schemas.openxmlformats.org/officeDocument/2006/relationships/image" Target="../media/image60.png"/><Relationship Id="rId9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oleObject" Target="../embeddings/oleObject32.bin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53.png"/><Relationship Id="rId4" Type="http://schemas.openxmlformats.org/officeDocument/2006/relationships/image" Target="../media/image60.png"/><Relationship Id="rId9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image" Target="../media/image60.png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1.png"/><Relationship Id="rId5" Type="http://schemas.openxmlformats.org/officeDocument/2006/relationships/oleObject" Target="../embeddings/oleObject35.bin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0.png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61.png"/><Relationship Id="rId5" Type="http://schemas.openxmlformats.org/officeDocument/2006/relationships/oleObject" Target="../embeddings/oleObject38.bin"/><Relationship Id="rId4" Type="http://schemas.openxmlformats.org/officeDocument/2006/relationships/image" Target="../media/image5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oleObject" Target="../embeddings/oleObject43.bin"/><Relationship Id="rId4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oleObject" Target="../embeddings/oleObject44.bin"/><Relationship Id="rId4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0.png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46.bin"/><Relationship Id="rId5" Type="http://schemas.openxmlformats.org/officeDocument/2006/relationships/oleObject" Target="../embeddings/oleObject45.bin"/><Relationship Id="rId4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image" Target="../media/image60.png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61.png"/><Relationship Id="rId5" Type="http://schemas.openxmlformats.org/officeDocument/2006/relationships/oleObject" Target="../embeddings/oleObject47.bin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0.png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61.png"/><Relationship Id="rId5" Type="http://schemas.openxmlformats.org/officeDocument/2006/relationships/oleObject" Target="../embeddings/oleObject50.bin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image" Target="../media/image60.png"/><Relationship Id="rId7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61.png"/><Relationship Id="rId5" Type="http://schemas.openxmlformats.org/officeDocument/2006/relationships/oleObject" Target="../embeddings/oleObject52.bin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5" Type="http://schemas.openxmlformats.org/officeDocument/2006/relationships/oleObject" Target="../embeddings/oleObject58.bin"/><Relationship Id="rId4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5" Type="http://schemas.openxmlformats.org/officeDocument/2006/relationships/oleObject" Target="../embeddings/oleObject59.bin"/><Relationship Id="rId4" Type="http://schemas.openxmlformats.org/officeDocument/2006/relationships/image" Target="../media/image5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4816" y="2160104"/>
            <a:ext cx="7211568" cy="1329137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Laplace’s Equation in</a:t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2 and 3 Dimensions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08104" y="4632960"/>
            <a:ext cx="3696050" cy="985962"/>
          </a:xfrm>
        </p:spPr>
        <p:txBody>
          <a:bodyPr/>
          <a:lstStyle/>
          <a:p>
            <a:pPr>
              <a:defRPr/>
            </a:pPr>
            <a:r>
              <a:rPr lang="en-US" sz="1400" b="1" kern="0" dirty="0" smtClean="0">
                <a:latin typeface="Arial" pitchFamily="34" charset="0"/>
                <a:cs typeface="Arial" pitchFamily="34" charset="0"/>
              </a:rPr>
              <a:t>Douglas Wilhelm Harder, </a:t>
            </a:r>
            <a:r>
              <a:rPr lang="en-US" sz="1400" b="1" kern="0" dirty="0" err="1" smtClean="0">
                <a:latin typeface="Arial" pitchFamily="34" charset="0"/>
                <a:cs typeface="Arial" pitchFamily="34" charset="0"/>
              </a:rPr>
              <a:t>M.Math</a:t>
            </a:r>
            <a:r>
              <a:rPr lang="en-US" sz="1400" b="1" kern="0" dirty="0" smtClean="0">
                <a:latin typeface="Arial" pitchFamily="34" charset="0"/>
                <a:cs typeface="Arial" pitchFamily="34" charset="0"/>
              </a:rPr>
              <a:t>. LEL</a:t>
            </a:r>
          </a:p>
          <a:p>
            <a:pPr>
              <a:defRPr/>
            </a:pPr>
            <a:r>
              <a:rPr lang="en-US" sz="1200" kern="0" dirty="0" smtClean="0">
                <a:latin typeface="Arial" pitchFamily="34" charset="0"/>
                <a:cs typeface="Arial" pitchFamily="34" charset="0"/>
              </a:rPr>
              <a:t>Department of Electrical and Computer Engineering</a:t>
            </a:r>
          </a:p>
          <a:p>
            <a:pPr>
              <a:defRPr/>
            </a:pPr>
            <a:r>
              <a:rPr lang="en-US" sz="1200" kern="0" dirty="0" smtClean="0">
                <a:latin typeface="Arial" pitchFamily="34" charset="0"/>
                <a:cs typeface="Arial" pitchFamily="34" charset="0"/>
              </a:rPr>
              <a:t>University of Waterloo</a:t>
            </a:r>
          </a:p>
          <a:p>
            <a:pPr>
              <a:defRPr/>
            </a:pPr>
            <a:r>
              <a:rPr lang="en-US" sz="1200" kern="0" dirty="0" smtClean="0">
                <a:latin typeface="Arial" pitchFamily="34" charset="0"/>
                <a:cs typeface="Arial" pitchFamily="34" charset="0"/>
              </a:rPr>
              <a:t>Waterloo, Ontario, Canada</a:t>
            </a:r>
          </a:p>
          <a:p>
            <a:pPr>
              <a:defRPr/>
            </a:pPr>
            <a:endParaRPr lang="en-US" sz="1200" kern="0" dirty="0" smtClean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sz="1200" kern="0" dirty="0" smtClean="0">
                <a:latin typeface="Arial" pitchFamily="34" charset="0"/>
                <a:cs typeface="Arial" pitchFamily="34" charset="0"/>
              </a:rPr>
              <a:t>ece.uwaterloo.ca</a:t>
            </a:r>
          </a:p>
          <a:p>
            <a:pPr>
              <a:defRPr/>
            </a:pPr>
            <a:r>
              <a:rPr lang="en-US" sz="1200" kern="0" dirty="0" smtClean="0">
                <a:latin typeface="Arial" pitchFamily="34" charset="0"/>
                <a:cs typeface="Arial" pitchFamily="34" charset="0"/>
              </a:rPr>
              <a:t>dwharder@alumni.uwaterloo.ca</a:t>
            </a:r>
          </a:p>
          <a:p>
            <a:pPr>
              <a:defRPr/>
            </a:pPr>
            <a:endParaRPr lang="en-CA" sz="1000" dirty="0" smtClean="0"/>
          </a:p>
          <a:p>
            <a:pPr>
              <a:defRPr/>
            </a:pPr>
            <a:r>
              <a:rPr lang="en-CA" sz="1000" dirty="0" smtClean="0"/>
              <a:t>© 2012 by Douglas Wilhelm Harder.  Some rights reserved.</a:t>
            </a:r>
            <a:endParaRPr lang="en-US" sz="1000" kern="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Motivating Example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CA" dirty="0" smtClean="0">
                <a:latin typeface="Arial" charset="0"/>
                <a:cs typeface="Arial" charset="0"/>
              </a:rPr>
              <a:t>If we are dealing with a thermal energy, the thermal energy at any point will be the average of the thermal energy around it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We do not expect, in the steady state, the temperature at one point to be higher or lower than all the points in the immediate neighbourhood</a:t>
            </a: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10445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Focusing on the first point </a:t>
            </a:r>
            <a:r>
              <a:rPr lang="en-CA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dirty="0" smtClean="0">
                <a:latin typeface="Arial" charset="0"/>
                <a:cs typeface="Arial" charset="0"/>
              </a:rPr>
              <a:t>, we note that it is at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&gt;&gt; c = 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w_to_u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(:, </a:t>
            </a:r>
            <a:r>
              <a:rPr lang="en-CA" sz="1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c =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2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2</a:t>
            </a:r>
            <a:endParaRPr lang="pl-PL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The second point is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–∞</a:t>
            </a:r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:  update </a:t>
            </a:r>
            <a:r>
              <a:rPr lang="en-CA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Arial" charset="0"/>
              <a:buNone/>
            </a:pPr>
            <a:r>
              <a:rPr lang="en-CA" sz="14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&gt;&gt; p = c + [ 1  0]';</a:t>
            </a:r>
          </a:p>
          <a:p>
            <a:pPr lvl="2">
              <a:buFont typeface="Arial" charset="0"/>
              <a:buNone/>
            </a:pPr>
            <a:r>
              <a:rPr lang="en-CA" sz="14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p =</a:t>
            </a:r>
          </a:p>
          <a:p>
            <a:pPr lvl="2">
              <a:buFont typeface="Arial" charset="0"/>
              <a:buNone/>
            </a:pPr>
            <a:r>
              <a:rPr lang="en-CA" sz="14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   3</a:t>
            </a:r>
          </a:p>
          <a:p>
            <a:pPr lvl="2">
              <a:buFont typeface="Arial" charset="0"/>
              <a:buNone/>
            </a:pPr>
            <a:r>
              <a:rPr lang="en-CA" sz="14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   2</a:t>
            </a:r>
          </a:p>
          <a:p>
            <a:pPr lvl="2">
              <a:buFont typeface="Arial" charset="0"/>
              <a:buNone/>
            </a:pPr>
            <a:r>
              <a:rPr lang="en-CA" sz="14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&gt;&gt; </a:t>
            </a:r>
            <a:r>
              <a:rPr lang="en-CA" sz="1400" b="1" dirty="0" err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u_to_w</a:t>
            </a:r>
            <a:r>
              <a:rPr lang="en-CA" sz="14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(p(1), p(2))</a:t>
            </a:r>
          </a:p>
          <a:p>
            <a:pPr lvl="2">
              <a:buFont typeface="Arial" charset="0"/>
              <a:buNone/>
            </a:pPr>
            <a:r>
              <a:rPr lang="en-CA" sz="1400" b="1" dirty="0" err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ans</a:t>
            </a:r>
            <a:r>
              <a:rPr lang="en-CA" sz="14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=</a:t>
            </a:r>
          </a:p>
          <a:p>
            <a:pPr lvl="2">
              <a:buFont typeface="Arial" charset="0"/>
              <a:buNone/>
            </a:pPr>
            <a:r>
              <a:rPr lang="en-CA" sz="14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     4 </a:t>
            </a:r>
          </a:p>
        </p:txBody>
      </p:sp>
      <p:sp>
        <p:nvSpPr>
          <p:cNvPr id="104452" name="TextBox 5"/>
          <p:cNvSpPr txBox="1">
            <a:spLocks noChangeArrowheads="1"/>
          </p:cNvSpPr>
          <p:nvPr/>
        </p:nvSpPr>
        <p:spPr bwMode="auto">
          <a:xfrm>
            <a:off x="5890328" y="5084763"/>
            <a:ext cx="3166251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400">
                <a:latin typeface="Consolas" pitchFamily="49" charset="0"/>
                <a:cs typeface="Consolas" pitchFamily="49" charset="0"/>
              </a:rPr>
              <a:t>u_to_w =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 0     1     2     3     0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 0     </a:t>
            </a:r>
            <a:r>
              <a:rPr lang="pl-PL" sz="14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0     5     0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 0     0     0     0     0</a:t>
            </a:r>
          </a:p>
        </p:txBody>
      </p:sp>
      <p:sp>
        <p:nvSpPr>
          <p:cNvPr id="104453" name="TextBox 6"/>
          <p:cNvSpPr txBox="1">
            <a:spLocks noChangeArrowheads="1"/>
          </p:cNvSpPr>
          <p:nvPr/>
        </p:nvSpPr>
        <p:spPr bwMode="auto">
          <a:xfrm>
            <a:off x="250825" y="5314467"/>
            <a:ext cx="3166251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M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-2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    0     0     </a:t>
            </a:r>
            <a:r>
              <a:rPr lang="en-CA" sz="14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    0</a:t>
            </a:r>
            <a:endParaRPr lang="pl-PL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0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0     0     0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0     0     0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>
              <a:latin typeface="Consolas" pitchFamily="49" charset="0"/>
              <a:cs typeface="Consolas" pitchFamily="49" charset="0"/>
            </a:endParaRP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 0     0     0     0     0</a:t>
            </a:r>
            <a:endParaRPr lang="pl-PL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4454" name="TextBox 7"/>
          <p:cNvSpPr txBox="1">
            <a:spLocks noChangeArrowheads="1"/>
          </p:cNvSpPr>
          <p:nvPr/>
        </p:nvSpPr>
        <p:spPr bwMode="auto">
          <a:xfrm>
            <a:off x="4101580" y="5314467"/>
            <a:ext cx="780983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b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-5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</a:p>
        </p:txBody>
      </p:sp>
      <p:sp>
        <p:nvSpPr>
          <p:cNvPr id="104455" name="TextBox 8"/>
          <p:cNvSpPr txBox="1">
            <a:spLocks noChangeArrowheads="1"/>
          </p:cNvSpPr>
          <p:nvPr/>
        </p:nvSpPr>
        <p:spPr bwMode="auto">
          <a:xfrm>
            <a:off x="5890328" y="3719513"/>
            <a:ext cx="286809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400">
                <a:latin typeface="Consolas" pitchFamily="49" charset="0"/>
                <a:cs typeface="Consolas" pitchFamily="49" charset="0"/>
              </a:rPr>
              <a:t>w_to_u =</a:t>
            </a:r>
          </a:p>
          <a:p>
            <a:r>
              <a:rPr lang="pl-PL" sz="14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2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3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3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...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</a:t>
            </a:r>
            <a:endParaRPr lang="en-CA" sz="1400">
              <a:latin typeface="Consolas" pitchFamily="49" charset="0"/>
              <a:cs typeface="Consolas" pitchFamily="49" charset="0"/>
            </a:endParaRPr>
          </a:p>
          <a:p>
            <a:r>
              <a:rPr lang="pl-PL" sz="14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4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3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4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4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...</a:t>
            </a:r>
          </a:p>
        </p:txBody>
      </p:sp>
      <p:sp>
        <p:nvSpPr>
          <p:cNvPr id="104456" name="TextBox 4"/>
          <p:cNvSpPr txBox="1">
            <a:spLocks noChangeArrowheads="1"/>
          </p:cNvSpPr>
          <p:nvPr/>
        </p:nvSpPr>
        <p:spPr bwMode="auto">
          <a:xfrm>
            <a:off x="5890328" y="2125663"/>
            <a:ext cx="3166251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5     </a:t>
            </a:r>
            <a:r>
              <a:rPr lang="pl-PL" sz="1400" b="1" dirty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 5     5     5</a:t>
            </a:r>
          </a:p>
          <a:p>
            <a:r>
              <a:rPr lang="pl-PL" sz="14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b="1" dirty="0" err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4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-Inf  </a:t>
            </a:r>
            <a:r>
              <a:rPr lang="pl-PL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-Inf 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-Inf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1</a:t>
            </a:r>
            <a:endParaRPr lang="pl-PL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 err="1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-Inf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9</a:t>
            </a:r>
            <a:r>
              <a:rPr lang="en-CA" sz="14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-Inf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1</a:t>
            </a:r>
            <a:endParaRPr lang="pl-PL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100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10547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Focusing on the first point </a:t>
            </a:r>
            <a:r>
              <a:rPr lang="en-CA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dirty="0" smtClean="0">
                <a:latin typeface="Arial" charset="0"/>
                <a:cs typeface="Arial" charset="0"/>
              </a:rPr>
              <a:t>, we note that it is at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&gt;&gt; c = 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w_to_u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(:, </a:t>
            </a:r>
            <a:r>
              <a:rPr lang="en-CA" sz="1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c =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2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2</a:t>
            </a:r>
            <a:endParaRPr lang="pl-PL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The third point is </a:t>
            </a:r>
            <a:r>
              <a:rPr lang="en-CA" b="1" dirty="0" err="1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NaN</a:t>
            </a:r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:  do nothing...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Arial" charset="0"/>
              <a:buNone/>
            </a:pPr>
            <a:r>
              <a:rPr lang="en-CA" sz="1400" b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&gt;&gt; p = c + [ 0 -1]';</a:t>
            </a:r>
          </a:p>
          <a:p>
            <a:pPr lvl="2">
              <a:buFont typeface="Arial" charset="0"/>
              <a:buNone/>
            </a:pPr>
            <a:r>
              <a:rPr lang="en-CA" sz="1400" b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p =</a:t>
            </a:r>
          </a:p>
          <a:p>
            <a:pPr lvl="2">
              <a:buFont typeface="Arial" charset="0"/>
              <a:buNone/>
            </a:pPr>
            <a:r>
              <a:rPr lang="en-CA" sz="1400" b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2</a:t>
            </a:r>
          </a:p>
          <a:p>
            <a:pPr lvl="2">
              <a:buFont typeface="Arial" charset="0"/>
              <a:buNone/>
            </a:pPr>
            <a:r>
              <a:rPr lang="en-CA" sz="1400" b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1</a:t>
            </a:r>
          </a:p>
        </p:txBody>
      </p:sp>
      <p:sp>
        <p:nvSpPr>
          <p:cNvPr id="105476" name="TextBox 5"/>
          <p:cNvSpPr txBox="1">
            <a:spLocks noChangeArrowheads="1"/>
          </p:cNvSpPr>
          <p:nvPr/>
        </p:nvSpPr>
        <p:spPr bwMode="auto">
          <a:xfrm>
            <a:off x="5890328" y="5084763"/>
            <a:ext cx="3166251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u_to_w =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0     1     2     3     0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0     4     0     5     0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0     0     0     0     0</a:t>
            </a:r>
          </a:p>
        </p:txBody>
      </p:sp>
      <p:sp>
        <p:nvSpPr>
          <p:cNvPr id="105477" name="TextBox 6"/>
          <p:cNvSpPr txBox="1">
            <a:spLocks noChangeArrowheads="1"/>
          </p:cNvSpPr>
          <p:nvPr/>
        </p:nvSpPr>
        <p:spPr bwMode="auto">
          <a:xfrm>
            <a:off x="250825" y="5314467"/>
            <a:ext cx="3166251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M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-2     0     0     1     0</a:t>
            </a:r>
            <a:endParaRPr lang="pl-PL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0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0     0     0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0     0     0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>
              <a:latin typeface="Consolas" pitchFamily="49" charset="0"/>
              <a:cs typeface="Consolas" pitchFamily="49" charset="0"/>
            </a:endParaRP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 0     0     0     0     0</a:t>
            </a:r>
            <a:endParaRPr lang="pl-PL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5478" name="TextBox 7"/>
          <p:cNvSpPr txBox="1">
            <a:spLocks noChangeArrowheads="1"/>
          </p:cNvSpPr>
          <p:nvPr/>
        </p:nvSpPr>
        <p:spPr bwMode="auto">
          <a:xfrm>
            <a:off x="4101580" y="5314467"/>
            <a:ext cx="780983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b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-5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</a:p>
        </p:txBody>
      </p:sp>
      <p:sp>
        <p:nvSpPr>
          <p:cNvPr id="105479" name="TextBox 8"/>
          <p:cNvSpPr txBox="1">
            <a:spLocks noChangeArrowheads="1"/>
          </p:cNvSpPr>
          <p:nvPr/>
        </p:nvSpPr>
        <p:spPr bwMode="auto">
          <a:xfrm>
            <a:off x="5890328" y="3719513"/>
            <a:ext cx="286809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400">
                <a:latin typeface="Consolas" pitchFamily="49" charset="0"/>
                <a:cs typeface="Consolas" pitchFamily="49" charset="0"/>
              </a:rPr>
              <a:t>w_to_u =</a:t>
            </a:r>
          </a:p>
          <a:p>
            <a:r>
              <a:rPr lang="pl-PL" sz="14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2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3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3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...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</a:t>
            </a:r>
            <a:endParaRPr lang="en-CA" sz="1400">
              <a:latin typeface="Consolas" pitchFamily="49" charset="0"/>
              <a:cs typeface="Consolas" pitchFamily="49" charset="0"/>
            </a:endParaRPr>
          </a:p>
          <a:p>
            <a:r>
              <a:rPr lang="pl-PL" sz="14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4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3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4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4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...</a:t>
            </a:r>
          </a:p>
        </p:txBody>
      </p:sp>
      <p:sp>
        <p:nvSpPr>
          <p:cNvPr id="105480" name="TextBox 4"/>
          <p:cNvSpPr txBox="1">
            <a:spLocks noChangeArrowheads="1"/>
          </p:cNvSpPr>
          <p:nvPr/>
        </p:nvSpPr>
        <p:spPr bwMode="auto">
          <a:xfrm>
            <a:off x="5890328" y="2125663"/>
            <a:ext cx="3166251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40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 5     </a:t>
            </a:r>
            <a:r>
              <a:rPr lang="pl-PL" sz="14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5     5     5</a:t>
            </a:r>
          </a:p>
          <a:p>
            <a:r>
              <a:rPr lang="pl-PL" sz="14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NaN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-Inf  </a:t>
            </a:r>
            <a:r>
              <a:rPr lang="pl-PL" sz="1400" b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-Inf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-Inf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1</a:t>
            </a:r>
            <a:endParaRPr lang="pl-PL" sz="1400">
              <a:latin typeface="Consolas" pitchFamily="49" charset="0"/>
              <a:cs typeface="Consolas" pitchFamily="49" charset="0"/>
            </a:endParaRP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-Inf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9</a:t>
            </a:r>
            <a:r>
              <a:rPr lang="en-CA" sz="14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-Inf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1</a:t>
            </a:r>
            <a:endParaRPr lang="pl-PL" sz="1400">
              <a:latin typeface="Consolas" pitchFamily="49" charset="0"/>
              <a:cs typeface="Consolas" pitchFamily="49" charset="0"/>
            </a:endParaRP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1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101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10649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Focusing on the first point </a:t>
            </a:r>
            <a:r>
              <a:rPr lang="en-CA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dirty="0" smtClean="0">
                <a:latin typeface="Arial" charset="0"/>
                <a:cs typeface="Arial" charset="0"/>
              </a:rPr>
              <a:t>, we note that it is at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&gt;&gt; c = 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w_to_u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(:, </a:t>
            </a:r>
            <a:r>
              <a:rPr lang="en-CA" sz="1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c =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2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2</a:t>
            </a:r>
            <a:endParaRPr lang="pl-PL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The fourth point is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–∞</a:t>
            </a:r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:  update </a:t>
            </a:r>
            <a:r>
              <a:rPr lang="en-CA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Arial" charset="0"/>
              <a:buNone/>
            </a:pPr>
            <a:r>
              <a:rPr lang="en-CA" sz="1400" b="1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&gt;&gt; p = c + [ 0  1]';</a:t>
            </a:r>
          </a:p>
          <a:p>
            <a:pPr lvl="2">
              <a:buFont typeface="Arial" charset="0"/>
              <a:buNone/>
            </a:pPr>
            <a:r>
              <a:rPr lang="en-CA" sz="1400" b="1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p =</a:t>
            </a:r>
          </a:p>
          <a:p>
            <a:pPr lvl="2">
              <a:buFont typeface="Arial" charset="0"/>
              <a:buNone/>
            </a:pPr>
            <a:r>
              <a:rPr lang="en-CA" sz="1400" b="1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2</a:t>
            </a:r>
          </a:p>
          <a:p>
            <a:pPr lvl="2">
              <a:buFont typeface="Arial" charset="0"/>
              <a:buNone/>
            </a:pPr>
            <a:r>
              <a:rPr lang="en-CA" sz="1400" b="1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3</a:t>
            </a:r>
          </a:p>
          <a:p>
            <a:pPr lvl="2">
              <a:buFont typeface="Arial" charset="0"/>
              <a:buNone/>
            </a:pPr>
            <a:r>
              <a:rPr lang="en-CA" sz="1400" b="1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&gt;&gt; </a:t>
            </a:r>
            <a:r>
              <a:rPr lang="en-CA" sz="1400" b="1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u_to_w</a:t>
            </a:r>
            <a:r>
              <a:rPr lang="en-CA" sz="1400" b="1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(p(1), p(2))</a:t>
            </a:r>
          </a:p>
          <a:p>
            <a:pPr lvl="2">
              <a:buFont typeface="Arial" charset="0"/>
              <a:buNone/>
            </a:pPr>
            <a:r>
              <a:rPr lang="en-CA" sz="1400" b="1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ans</a:t>
            </a:r>
            <a:r>
              <a:rPr lang="en-CA" sz="1400" b="1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=</a:t>
            </a:r>
          </a:p>
          <a:p>
            <a:pPr lvl="2">
              <a:buFont typeface="Arial" charset="0"/>
              <a:buNone/>
            </a:pPr>
            <a:r>
              <a:rPr lang="en-CA" sz="1400" b="1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  2 </a:t>
            </a:r>
          </a:p>
        </p:txBody>
      </p:sp>
      <p:sp>
        <p:nvSpPr>
          <p:cNvPr id="106500" name="TextBox 5"/>
          <p:cNvSpPr txBox="1">
            <a:spLocks noChangeArrowheads="1"/>
          </p:cNvSpPr>
          <p:nvPr/>
        </p:nvSpPr>
        <p:spPr bwMode="auto">
          <a:xfrm>
            <a:off x="5890328" y="5084763"/>
            <a:ext cx="3166251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u_to_w =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0     1     </a:t>
            </a:r>
            <a:r>
              <a:rPr lang="pl-PL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 3     0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0     4     0     5     0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0     0     0     0     0</a:t>
            </a:r>
          </a:p>
        </p:txBody>
      </p:sp>
      <p:sp>
        <p:nvSpPr>
          <p:cNvPr id="106501" name="TextBox 6"/>
          <p:cNvSpPr txBox="1">
            <a:spLocks noChangeArrowheads="1"/>
          </p:cNvSpPr>
          <p:nvPr/>
        </p:nvSpPr>
        <p:spPr bwMode="auto">
          <a:xfrm>
            <a:off x="250825" y="5314467"/>
            <a:ext cx="3166251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M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-3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    0     1     0</a:t>
            </a:r>
            <a:endParaRPr lang="pl-PL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0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0     0     0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0     0     0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>
              <a:latin typeface="Consolas" pitchFamily="49" charset="0"/>
              <a:cs typeface="Consolas" pitchFamily="49" charset="0"/>
            </a:endParaRP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 0     0     0     0     0</a:t>
            </a:r>
            <a:endParaRPr lang="pl-PL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6502" name="TextBox 7"/>
          <p:cNvSpPr txBox="1">
            <a:spLocks noChangeArrowheads="1"/>
          </p:cNvSpPr>
          <p:nvPr/>
        </p:nvSpPr>
        <p:spPr bwMode="auto">
          <a:xfrm>
            <a:off x="4101580" y="5314467"/>
            <a:ext cx="780983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b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-5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</a:p>
        </p:txBody>
      </p:sp>
      <p:sp>
        <p:nvSpPr>
          <p:cNvPr id="106503" name="TextBox 8"/>
          <p:cNvSpPr txBox="1">
            <a:spLocks noChangeArrowheads="1"/>
          </p:cNvSpPr>
          <p:nvPr/>
        </p:nvSpPr>
        <p:spPr bwMode="auto">
          <a:xfrm>
            <a:off x="5890328" y="3719513"/>
            <a:ext cx="286809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400">
                <a:latin typeface="Consolas" pitchFamily="49" charset="0"/>
                <a:cs typeface="Consolas" pitchFamily="49" charset="0"/>
              </a:rPr>
              <a:t>w_to_u =</a:t>
            </a:r>
          </a:p>
          <a:p>
            <a:r>
              <a:rPr lang="pl-PL" sz="14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2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3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3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...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</a:t>
            </a:r>
            <a:endParaRPr lang="en-CA" sz="1400">
              <a:latin typeface="Consolas" pitchFamily="49" charset="0"/>
              <a:cs typeface="Consolas" pitchFamily="49" charset="0"/>
            </a:endParaRPr>
          </a:p>
          <a:p>
            <a:r>
              <a:rPr lang="pl-PL" sz="14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4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3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4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4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...</a:t>
            </a:r>
          </a:p>
        </p:txBody>
      </p:sp>
      <p:sp>
        <p:nvSpPr>
          <p:cNvPr id="106504" name="TextBox 4"/>
          <p:cNvSpPr txBox="1">
            <a:spLocks noChangeArrowheads="1"/>
          </p:cNvSpPr>
          <p:nvPr/>
        </p:nvSpPr>
        <p:spPr bwMode="auto">
          <a:xfrm>
            <a:off x="5890328" y="2125663"/>
            <a:ext cx="3166251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40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 5     </a:t>
            </a:r>
            <a:r>
              <a:rPr lang="pl-PL" sz="14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5     5     5</a:t>
            </a:r>
          </a:p>
          <a:p>
            <a:r>
              <a:rPr lang="pl-PL" sz="14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NaN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-Inf  </a:t>
            </a:r>
            <a:r>
              <a:rPr lang="pl-PL" sz="1400" b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-Inf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-Inf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1</a:t>
            </a:r>
            <a:endParaRPr lang="pl-PL" sz="1400">
              <a:latin typeface="Consolas" pitchFamily="49" charset="0"/>
              <a:cs typeface="Consolas" pitchFamily="49" charset="0"/>
            </a:endParaRP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-Inf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9</a:t>
            </a:r>
            <a:r>
              <a:rPr lang="en-CA" sz="14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-Inf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1</a:t>
            </a:r>
            <a:endParaRPr lang="pl-PL" sz="1400">
              <a:latin typeface="Consolas" pitchFamily="49" charset="0"/>
              <a:cs typeface="Consolas" pitchFamily="49" charset="0"/>
            </a:endParaRP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1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102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10752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Performing this on all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CA" smtClean="0">
                <a:latin typeface="Arial" charset="0"/>
                <a:cs typeface="Arial" charset="0"/>
              </a:rPr>
              <a:t> unknown entries, we have the matrix </a:t>
            </a:r>
            <a:r>
              <a:rPr lang="en-CA" b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CA" smtClean="0">
                <a:latin typeface="Arial" charset="0"/>
                <a:cs typeface="Arial" charset="0"/>
              </a:rPr>
              <a:t> and the vector </a:t>
            </a:r>
            <a:r>
              <a:rPr lang="en-CA" b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CA" smtClean="0">
                <a:latin typeface="Arial" charset="0"/>
                <a:cs typeface="Arial" charset="0"/>
              </a:rPr>
              <a:t>:</a:t>
            </a:r>
            <a:endParaRPr lang="en-CA" sz="1200" b="1" smtClean="0">
              <a:solidFill>
                <a:srgbClr val="7030A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7524" name="TextBox 6"/>
          <p:cNvSpPr txBox="1">
            <a:spLocks noChangeArrowheads="1"/>
          </p:cNvSpPr>
          <p:nvPr/>
        </p:nvSpPr>
        <p:spPr bwMode="auto">
          <a:xfrm>
            <a:off x="4500563" y="2349500"/>
            <a:ext cx="3166251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>
                <a:latin typeface="Consolas" pitchFamily="49" charset="0"/>
                <a:cs typeface="Consolas" pitchFamily="49" charset="0"/>
              </a:rPr>
              <a:t>M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-3     1     0     1     0</a:t>
            </a:r>
            <a:endParaRPr lang="pl-PL" sz="1400">
              <a:latin typeface="Consolas" pitchFamily="49" charset="0"/>
              <a:cs typeface="Consolas" pitchFamily="49" charset="0"/>
            </a:endParaRP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1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-4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1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0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 0 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1    -4     0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1</a:t>
            </a:r>
            <a:endParaRPr lang="pl-PL" sz="1400">
              <a:latin typeface="Consolas" pitchFamily="49" charset="0"/>
              <a:cs typeface="Consolas" pitchFamily="49" charset="0"/>
            </a:endParaRP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1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0     0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-3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0</a:t>
            </a:r>
            <a:endParaRPr lang="en-CA" sz="1400">
              <a:latin typeface="Consolas" pitchFamily="49" charset="0"/>
              <a:cs typeface="Consolas" pitchFamily="49" charset="0"/>
            </a:endParaRP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  0     0     1     0    -4</a:t>
            </a:r>
            <a:endParaRPr lang="pl-PL" sz="14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7525" name="TextBox 7"/>
          <p:cNvSpPr txBox="1">
            <a:spLocks noChangeArrowheads="1"/>
          </p:cNvSpPr>
          <p:nvPr/>
        </p:nvSpPr>
        <p:spPr bwMode="auto">
          <a:xfrm>
            <a:off x="7766050" y="2349500"/>
            <a:ext cx="780983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>
                <a:latin typeface="Consolas" pitchFamily="49" charset="0"/>
                <a:cs typeface="Consolas" pitchFamily="49" charset="0"/>
              </a:rPr>
              <a:t>b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-5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-14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 -6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-10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-11</a:t>
            </a:r>
            <a:endParaRPr lang="pl-PL" sz="14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7526" name="TextBox 4"/>
          <p:cNvSpPr txBox="1">
            <a:spLocks noChangeArrowheads="1"/>
          </p:cNvSpPr>
          <p:nvPr/>
        </p:nvSpPr>
        <p:spPr bwMode="auto">
          <a:xfrm>
            <a:off x="971550" y="2341563"/>
            <a:ext cx="3166251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5     5     5     5     5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 err="1">
                <a:latin typeface="Consolas" pitchFamily="49" charset="0"/>
                <a:cs typeface="Consolas" pitchFamily="49" charset="0"/>
              </a:rPr>
              <a:t>NaN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-Inf  -Inf  -Inf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1</a:t>
            </a:r>
            <a:endParaRPr lang="pl-PL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 err="1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-Inf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9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-Inf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1</a:t>
            </a:r>
            <a:endParaRPr lang="pl-PL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103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10854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Solving the system </a:t>
            </a:r>
            <a:r>
              <a:rPr lang="en-CA" b="1" smtClean="0">
                <a:latin typeface="Times New Roman" pitchFamily="18" charset="0"/>
                <a:cs typeface="Times New Roman" pitchFamily="18" charset="0"/>
              </a:rPr>
              <a:t>Mu = b </a:t>
            </a:r>
            <a:r>
              <a:rPr lang="en-CA" smtClean="0">
                <a:latin typeface="Arial" charset="0"/>
                <a:cs typeface="Arial" charset="0"/>
              </a:rPr>
              <a:t>yields</a:t>
            </a:r>
            <a:endParaRPr lang="en-CA" sz="1200" b="1" smtClean="0">
              <a:solidFill>
                <a:srgbClr val="7030A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8548" name="TextBox 8"/>
          <p:cNvSpPr txBox="1">
            <a:spLocks noChangeArrowheads="1"/>
          </p:cNvSpPr>
          <p:nvPr/>
        </p:nvSpPr>
        <p:spPr bwMode="auto">
          <a:xfrm>
            <a:off x="1042988" y="3716338"/>
            <a:ext cx="1377300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&gt;&gt; u = M \ b</a:t>
            </a:r>
          </a:p>
          <a:p>
            <a:r>
              <a:rPr lang="fr-FR" sz="1400" dirty="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fr-FR" sz="1400" dirty="0">
                <a:latin typeface="Consolas" pitchFamily="49" charset="0"/>
                <a:cs typeface="Consolas" pitchFamily="49" charset="0"/>
              </a:rPr>
              <a:t>    5.2978</a:t>
            </a:r>
          </a:p>
          <a:p>
            <a:r>
              <a:rPr lang="fr-FR" sz="1400" dirty="0">
                <a:latin typeface="Consolas" pitchFamily="49" charset="0"/>
                <a:cs typeface="Consolas" pitchFamily="49" charset="0"/>
              </a:rPr>
              <a:t>    5.7940</a:t>
            </a:r>
          </a:p>
          <a:p>
            <a:r>
              <a:rPr lang="fr-FR" sz="1400" dirty="0">
                <a:latin typeface="Consolas" pitchFamily="49" charset="0"/>
                <a:cs typeface="Consolas" pitchFamily="49" charset="0"/>
              </a:rPr>
              <a:t>    3.8784</a:t>
            </a:r>
          </a:p>
          <a:p>
            <a:r>
              <a:rPr lang="fr-FR" sz="1400" dirty="0">
                <a:latin typeface="Consolas" pitchFamily="49" charset="0"/>
                <a:cs typeface="Consolas" pitchFamily="49" charset="0"/>
              </a:rPr>
              <a:t>    5.0993</a:t>
            </a:r>
          </a:p>
          <a:p>
            <a:r>
              <a:rPr lang="fr-FR" sz="1400" dirty="0">
                <a:latin typeface="Consolas" pitchFamily="49" charset="0"/>
                <a:cs typeface="Consolas" pitchFamily="49" charset="0"/>
              </a:rPr>
              <a:t>    3.7196</a:t>
            </a:r>
            <a:endParaRPr lang="pl-PL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8549" name="TextBox 4"/>
          <p:cNvSpPr txBox="1">
            <a:spLocks noChangeArrowheads="1"/>
          </p:cNvSpPr>
          <p:nvPr/>
        </p:nvSpPr>
        <p:spPr bwMode="auto">
          <a:xfrm>
            <a:off x="971550" y="2341563"/>
            <a:ext cx="3166251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5     5     5     5     5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 err="1">
                <a:latin typeface="Consolas" pitchFamily="49" charset="0"/>
                <a:cs typeface="Consolas" pitchFamily="49" charset="0"/>
              </a:rPr>
              <a:t>NaN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-Inf  -Inf  -Inf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1</a:t>
            </a:r>
            <a:endParaRPr lang="pl-PL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 err="1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-Inf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9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-Inf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1</a:t>
            </a:r>
            <a:endParaRPr lang="pl-PL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08550" name="TextBox 6"/>
          <p:cNvSpPr txBox="1">
            <a:spLocks noChangeArrowheads="1"/>
          </p:cNvSpPr>
          <p:nvPr/>
        </p:nvSpPr>
        <p:spPr bwMode="auto">
          <a:xfrm>
            <a:off x="4500563" y="2349500"/>
            <a:ext cx="3166251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>
                <a:latin typeface="Consolas" pitchFamily="49" charset="0"/>
                <a:cs typeface="Consolas" pitchFamily="49" charset="0"/>
              </a:rPr>
              <a:t>M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-3     1     0     1     0</a:t>
            </a:r>
            <a:endParaRPr lang="pl-PL" sz="1400">
              <a:latin typeface="Consolas" pitchFamily="49" charset="0"/>
              <a:cs typeface="Consolas" pitchFamily="49" charset="0"/>
            </a:endParaRP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1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-4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1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0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 0 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1    -4     0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1</a:t>
            </a:r>
            <a:endParaRPr lang="pl-PL" sz="1400">
              <a:latin typeface="Consolas" pitchFamily="49" charset="0"/>
              <a:cs typeface="Consolas" pitchFamily="49" charset="0"/>
            </a:endParaRP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1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0     0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-3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0</a:t>
            </a:r>
            <a:endParaRPr lang="en-CA" sz="1400">
              <a:latin typeface="Consolas" pitchFamily="49" charset="0"/>
              <a:cs typeface="Consolas" pitchFamily="49" charset="0"/>
            </a:endParaRP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  0     0     1     0    -4</a:t>
            </a:r>
            <a:endParaRPr lang="pl-PL" sz="14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8551" name="TextBox 7"/>
          <p:cNvSpPr txBox="1">
            <a:spLocks noChangeArrowheads="1"/>
          </p:cNvSpPr>
          <p:nvPr/>
        </p:nvSpPr>
        <p:spPr bwMode="auto">
          <a:xfrm>
            <a:off x="7766050" y="2349500"/>
            <a:ext cx="780983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>
                <a:latin typeface="Consolas" pitchFamily="49" charset="0"/>
                <a:cs typeface="Consolas" pitchFamily="49" charset="0"/>
              </a:rPr>
              <a:t>b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-5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-14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 -6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-10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-11</a:t>
            </a:r>
            <a:endParaRPr lang="pl-PL" sz="14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104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10957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Step 5 has us substitute these values back into </a:t>
            </a:r>
            <a:r>
              <a:rPr lang="en-CA" b="1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 dirty="0" err="1" smtClean="0"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en-CA" dirty="0" smtClean="0">
                <a:latin typeface="Arial" charset="0"/>
                <a:cs typeface="Arial" charset="0"/>
              </a:rPr>
              <a:t>:</a:t>
            </a:r>
            <a:endParaRPr lang="en-CA" sz="1200" b="1" dirty="0" smtClean="0">
              <a:solidFill>
                <a:srgbClr val="7030A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9572" name="TextBox 8"/>
          <p:cNvSpPr txBox="1">
            <a:spLocks noChangeArrowheads="1"/>
          </p:cNvSpPr>
          <p:nvPr/>
        </p:nvSpPr>
        <p:spPr bwMode="auto">
          <a:xfrm>
            <a:off x="3354388" y="3789363"/>
            <a:ext cx="5253361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>
                <a:latin typeface="Consolas" pitchFamily="49" charset="0"/>
                <a:cs typeface="Consolas" pitchFamily="49" charset="0"/>
              </a:rPr>
              <a:t>U_out =</a:t>
            </a: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  5.0000    5.0000    5.0000    5.0000    5.0000</a:t>
            </a: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  NaN       </a:t>
            </a:r>
            <a:r>
              <a:rPr lang="en-CA" sz="14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5.2978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5.7940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3.8784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 1.0000</a:t>
            </a: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  NaN       </a:t>
            </a:r>
            <a:r>
              <a:rPr lang="en-CA" sz="14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5.0993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 9.0000   </a:t>
            </a:r>
            <a:r>
              <a:rPr lang="en-CA" sz="1400" b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3.7196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  1.0000</a:t>
            </a: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  1.0000    1.0000    1.0000    1.0000    1.0000</a:t>
            </a:r>
            <a:endParaRPr lang="pl-PL" sz="14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9573" name="TextBox 11"/>
          <p:cNvSpPr txBox="1">
            <a:spLocks noChangeArrowheads="1"/>
          </p:cNvSpPr>
          <p:nvPr/>
        </p:nvSpPr>
        <p:spPr bwMode="auto">
          <a:xfrm>
            <a:off x="3779838" y="5229225"/>
            <a:ext cx="286809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400">
                <a:latin typeface="Consolas" pitchFamily="49" charset="0"/>
                <a:cs typeface="Consolas" pitchFamily="49" charset="0"/>
              </a:rPr>
              <a:t>w_to_u =</a:t>
            </a:r>
          </a:p>
          <a:p>
            <a:r>
              <a:rPr lang="pl-PL" sz="14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400" b="1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 b="1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CA" sz="1400" b="1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b="1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pl-PL" sz="1400" b="1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 b="1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pl-PL" sz="1400" b="1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 b="1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b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CA" sz="1400" b="1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...</a:t>
            </a:r>
            <a:r>
              <a:rPr lang="pl-PL" sz="1400" b="1">
                <a:latin typeface="Consolas" pitchFamily="49" charset="0"/>
                <a:cs typeface="Consolas" pitchFamily="49" charset="0"/>
              </a:rPr>
              <a:t> </a:t>
            </a:r>
            <a:endParaRPr lang="en-CA" sz="1400" b="1">
              <a:latin typeface="Consolas" pitchFamily="49" charset="0"/>
              <a:cs typeface="Consolas" pitchFamily="49" charset="0"/>
            </a:endParaRPr>
          </a:p>
          <a:p>
            <a:r>
              <a:rPr lang="pl-PL" sz="14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4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CA" sz="1400" b="1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b="1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CA" sz="1400" b="1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4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CA" sz="1400" b="1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400" b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CA" sz="1400" b="1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09574" name="TextBox 8"/>
          <p:cNvSpPr txBox="1">
            <a:spLocks noChangeArrowheads="1"/>
          </p:cNvSpPr>
          <p:nvPr/>
        </p:nvSpPr>
        <p:spPr bwMode="auto">
          <a:xfrm>
            <a:off x="1042988" y="3716338"/>
            <a:ext cx="1377300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&gt;&gt; u = M \ b</a:t>
            </a:r>
          </a:p>
          <a:p>
            <a:r>
              <a:rPr lang="fr-FR" sz="1400" dirty="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fr-FR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fr-FR" sz="1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5.2978</a:t>
            </a:r>
          </a:p>
          <a:p>
            <a:r>
              <a:rPr lang="fr-FR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fr-FR" sz="1400" b="1" dirty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5.7940</a:t>
            </a:r>
          </a:p>
          <a:p>
            <a:r>
              <a:rPr lang="fr-FR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fr-FR" sz="14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3.8784</a:t>
            </a:r>
          </a:p>
          <a:p>
            <a:r>
              <a:rPr lang="fr-FR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fr-FR" sz="14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5.0993</a:t>
            </a:r>
          </a:p>
          <a:p>
            <a:r>
              <a:rPr lang="fr-FR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fr-FR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3.7196</a:t>
            </a:r>
            <a:endParaRPr lang="pl-PL" sz="1400" b="1" dirty="0">
              <a:solidFill>
                <a:srgbClr val="7030A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9575" name="TextBox 4"/>
          <p:cNvSpPr txBox="1">
            <a:spLocks noChangeArrowheads="1"/>
          </p:cNvSpPr>
          <p:nvPr/>
        </p:nvSpPr>
        <p:spPr bwMode="auto">
          <a:xfrm>
            <a:off x="971550" y="2341563"/>
            <a:ext cx="3166251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5     5     5     5     5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 err="1">
                <a:latin typeface="Consolas" pitchFamily="49" charset="0"/>
                <a:cs typeface="Consolas" pitchFamily="49" charset="0"/>
              </a:rPr>
              <a:t>NaN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-Inf  -Inf  -Inf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1</a:t>
            </a:r>
            <a:endParaRPr lang="pl-PL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 err="1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-Inf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9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-Inf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1</a:t>
            </a:r>
            <a:endParaRPr lang="pl-PL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09576" name="TextBox 6"/>
          <p:cNvSpPr txBox="1">
            <a:spLocks noChangeArrowheads="1"/>
          </p:cNvSpPr>
          <p:nvPr/>
        </p:nvSpPr>
        <p:spPr bwMode="auto">
          <a:xfrm>
            <a:off x="4500563" y="2349500"/>
            <a:ext cx="3166251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>
                <a:latin typeface="Consolas" pitchFamily="49" charset="0"/>
                <a:cs typeface="Consolas" pitchFamily="49" charset="0"/>
              </a:rPr>
              <a:t>M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-3     1     0     1     0</a:t>
            </a:r>
            <a:endParaRPr lang="pl-PL" sz="1400">
              <a:latin typeface="Consolas" pitchFamily="49" charset="0"/>
              <a:cs typeface="Consolas" pitchFamily="49" charset="0"/>
            </a:endParaRP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1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-4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1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0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 0 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1    -4     0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1</a:t>
            </a:r>
            <a:endParaRPr lang="pl-PL" sz="1400">
              <a:latin typeface="Consolas" pitchFamily="49" charset="0"/>
              <a:cs typeface="Consolas" pitchFamily="49" charset="0"/>
            </a:endParaRP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1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0     0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-3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0</a:t>
            </a:r>
            <a:endParaRPr lang="en-CA" sz="1400">
              <a:latin typeface="Consolas" pitchFamily="49" charset="0"/>
              <a:cs typeface="Consolas" pitchFamily="49" charset="0"/>
            </a:endParaRP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  0     0     1     0    -4</a:t>
            </a:r>
            <a:endParaRPr lang="pl-PL" sz="14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9577" name="TextBox 7"/>
          <p:cNvSpPr txBox="1">
            <a:spLocks noChangeArrowheads="1"/>
          </p:cNvSpPr>
          <p:nvPr/>
        </p:nvSpPr>
        <p:spPr bwMode="auto">
          <a:xfrm>
            <a:off x="7766050" y="2349500"/>
            <a:ext cx="780983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>
                <a:latin typeface="Consolas" pitchFamily="49" charset="0"/>
                <a:cs typeface="Consolas" pitchFamily="49" charset="0"/>
              </a:rPr>
              <a:t>b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-5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-14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 -6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-10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-11</a:t>
            </a:r>
            <a:endParaRPr lang="pl-PL" sz="14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105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11059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We will leave the </a:t>
            </a:r>
            <a:r>
              <a:rPr lang="en-CA" smtClean="0">
                <a:latin typeface="Consolas" pitchFamily="49" charset="0"/>
                <a:cs typeface="Consolas" pitchFamily="49" charset="0"/>
              </a:rPr>
              <a:t>NaN</a:t>
            </a:r>
            <a:r>
              <a:rPr lang="en-CA" smtClean="0">
                <a:latin typeface="Arial" charset="0"/>
                <a:cs typeface="Arial" charset="0"/>
              </a:rPr>
              <a:t> unchanged in the solution matrix...</a:t>
            </a:r>
            <a:endParaRPr lang="en-CA" sz="1200" b="1" smtClean="0">
              <a:solidFill>
                <a:srgbClr val="7030A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0596" name="TextBox 8"/>
          <p:cNvSpPr txBox="1">
            <a:spLocks noChangeArrowheads="1"/>
          </p:cNvSpPr>
          <p:nvPr/>
        </p:nvSpPr>
        <p:spPr bwMode="auto">
          <a:xfrm>
            <a:off x="3354388" y="3789363"/>
            <a:ext cx="5253361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>
                <a:latin typeface="Consolas" pitchFamily="49" charset="0"/>
                <a:cs typeface="Consolas" pitchFamily="49" charset="0"/>
              </a:rPr>
              <a:t>U_out =</a:t>
            </a: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  5.0000    5.0000    5.0000    5.0000    5.0000</a:t>
            </a: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  NaN       </a:t>
            </a:r>
            <a:r>
              <a:rPr lang="en-CA" sz="14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5.2978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5.7940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3.8784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 1.0000</a:t>
            </a: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  NaN       </a:t>
            </a:r>
            <a:r>
              <a:rPr lang="en-CA" sz="14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5.0993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 9.0000   </a:t>
            </a:r>
            <a:r>
              <a:rPr lang="en-CA" sz="1400" b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3.7196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  1.0000</a:t>
            </a: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  1.0000    1.0000    1.0000    1.0000    1.0000</a:t>
            </a:r>
            <a:endParaRPr lang="pl-PL" sz="14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0597" name="TextBox 11"/>
          <p:cNvSpPr txBox="1">
            <a:spLocks noChangeArrowheads="1"/>
          </p:cNvSpPr>
          <p:nvPr/>
        </p:nvSpPr>
        <p:spPr bwMode="auto">
          <a:xfrm>
            <a:off x="3779838" y="5229225"/>
            <a:ext cx="286809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400">
                <a:latin typeface="Consolas" pitchFamily="49" charset="0"/>
                <a:cs typeface="Consolas" pitchFamily="49" charset="0"/>
              </a:rPr>
              <a:t>w_to_u =</a:t>
            </a:r>
          </a:p>
          <a:p>
            <a:r>
              <a:rPr lang="pl-PL" sz="14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400" b="1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 b="1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CA" sz="1400" b="1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b="1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pl-PL" sz="1400" b="1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 b="1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pl-PL" sz="1400" b="1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 b="1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b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CA" sz="1400" b="1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...</a:t>
            </a:r>
            <a:r>
              <a:rPr lang="pl-PL" sz="1400" b="1">
                <a:latin typeface="Consolas" pitchFamily="49" charset="0"/>
                <a:cs typeface="Consolas" pitchFamily="49" charset="0"/>
              </a:rPr>
              <a:t> </a:t>
            </a:r>
            <a:endParaRPr lang="en-CA" sz="1400" b="1">
              <a:latin typeface="Consolas" pitchFamily="49" charset="0"/>
              <a:cs typeface="Consolas" pitchFamily="49" charset="0"/>
            </a:endParaRPr>
          </a:p>
          <a:p>
            <a:r>
              <a:rPr lang="pl-PL" sz="14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4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CA" sz="1400" b="1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b="1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CA" sz="1400" b="1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4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CA" sz="1400" b="1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400" b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CA" sz="1400" b="1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0598" name="TextBox 8"/>
          <p:cNvSpPr txBox="1">
            <a:spLocks noChangeArrowheads="1"/>
          </p:cNvSpPr>
          <p:nvPr/>
        </p:nvSpPr>
        <p:spPr bwMode="auto">
          <a:xfrm>
            <a:off x="1042988" y="3716338"/>
            <a:ext cx="1377300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&gt;&gt; u = M \ b</a:t>
            </a:r>
          </a:p>
          <a:p>
            <a:r>
              <a:rPr lang="fr-FR" sz="1400" dirty="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fr-FR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fr-FR" sz="1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5.2978</a:t>
            </a:r>
          </a:p>
          <a:p>
            <a:r>
              <a:rPr lang="fr-FR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fr-FR" sz="1400" b="1" dirty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5.7940</a:t>
            </a:r>
          </a:p>
          <a:p>
            <a:r>
              <a:rPr lang="fr-FR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fr-FR" sz="14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3.8784</a:t>
            </a:r>
          </a:p>
          <a:p>
            <a:r>
              <a:rPr lang="fr-FR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fr-FR" sz="14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5.0993</a:t>
            </a:r>
          </a:p>
          <a:p>
            <a:r>
              <a:rPr lang="fr-FR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fr-FR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3.7196</a:t>
            </a:r>
            <a:endParaRPr lang="pl-PL" sz="1400" b="1" dirty="0">
              <a:solidFill>
                <a:srgbClr val="7030A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0599" name="TextBox 4"/>
          <p:cNvSpPr txBox="1">
            <a:spLocks noChangeArrowheads="1"/>
          </p:cNvSpPr>
          <p:nvPr/>
        </p:nvSpPr>
        <p:spPr bwMode="auto">
          <a:xfrm>
            <a:off x="971550" y="2341563"/>
            <a:ext cx="3166251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5     5     5     5     5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 err="1">
                <a:latin typeface="Consolas" pitchFamily="49" charset="0"/>
                <a:cs typeface="Consolas" pitchFamily="49" charset="0"/>
              </a:rPr>
              <a:t>NaN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-Inf  -Inf  -Inf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1</a:t>
            </a:r>
            <a:endParaRPr lang="pl-PL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 err="1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-Inf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9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-Inf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1</a:t>
            </a:r>
            <a:endParaRPr lang="pl-PL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10600" name="TextBox 6"/>
          <p:cNvSpPr txBox="1">
            <a:spLocks noChangeArrowheads="1"/>
          </p:cNvSpPr>
          <p:nvPr/>
        </p:nvSpPr>
        <p:spPr bwMode="auto">
          <a:xfrm>
            <a:off x="4500563" y="2349500"/>
            <a:ext cx="3166251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>
                <a:latin typeface="Consolas" pitchFamily="49" charset="0"/>
                <a:cs typeface="Consolas" pitchFamily="49" charset="0"/>
              </a:rPr>
              <a:t>M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-3     1     0     1     0</a:t>
            </a:r>
            <a:endParaRPr lang="pl-PL" sz="1400">
              <a:latin typeface="Consolas" pitchFamily="49" charset="0"/>
              <a:cs typeface="Consolas" pitchFamily="49" charset="0"/>
            </a:endParaRP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1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-4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1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0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 0 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1    -4     0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1</a:t>
            </a:r>
            <a:endParaRPr lang="pl-PL" sz="1400">
              <a:latin typeface="Consolas" pitchFamily="49" charset="0"/>
              <a:cs typeface="Consolas" pitchFamily="49" charset="0"/>
            </a:endParaRP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1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0     0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-3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0</a:t>
            </a:r>
            <a:endParaRPr lang="en-CA" sz="1400">
              <a:latin typeface="Consolas" pitchFamily="49" charset="0"/>
              <a:cs typeface="Consolas" pitchFamily="49" charset="0"/>
            </a:endParaRP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  0     0     1     0    -4</a:t>
            </a:r>
            <a:endParaRPr lang="pl-PL" sz="14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0601" name="TextBox 7"/>
          <p:cNvSpPr txBox="1">
            <a:spLocks noChangeArrowheads="1"/>
          </p:cNvSpPr>
          <p:nvPr/>
        </p:nvSpPr>
        <p:spPr bwMode="auto">
          <a:xfrm>
            <a:off x="7766050" y="2349500"/>
            <a:ext cx="780983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>
                <a:latin typeface="Consolas" pitchFamily="49" charset="0"/>
                <a:cs typeface="Consolas" pitchFamily="49" charset="0"/>
              </a:rPr>
              <a:t>b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-5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-14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 -6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-10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-11</a:t>
            </a:r>
            <a:endParaRPr lang="pl-PL" sz="14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872355" y="4265852"/>
            <a:ext cx="433388" cy="4127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106</a:t>
            </a:fld>
            <a:endParaRPr lang="en-CA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1116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Step 4 is to create and solve the system of linear equations</a:t>
            </a:r>
          </a:p>
          <a:p>
            <a:pPr lvl="1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% Create the sparse system of linear equations</a:t>
            </a:r>
          </a:p>
          <a:p>
            <a:pPr lvl="1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M = 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spalloc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( m, m, 5*m );</a:t>
            </a:r>
          </a:p>
          <a:p>
            <a:pPr lvl="1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b = zeros( m, 1 );</a:t>
            </a:r>
          </a:p>
          <a:p>
            <a:pPr lvl="1">
              <a:buFont typeface="Arial" charset="0"/>
              <a:buNone/>
            </a:pPr>
            <a:endParaRPr lang="en-CA" sz="1400" dirty="0" smtClean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for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j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= 1:m</a:t>
            </a:r>
          </a:p>
          <a:p>
            <a:pPr lvl="1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    % Get the coordinates of the 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kth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point</a:t>
            </a:r>
          </a:p>
          <a:p>
            <a:pPr lvl="1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    % For each of the 4 (6 for 3D) adjacent points, determine if the point</a:t>
            </a:r>
          </a:p>
          <a:p>
            <a:pPr lvl="1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    % is an 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insluated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boundary point, a 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Dirichlet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boundary point or an</a:t>
            </a:r>
          </a:p>
          <a:p>
            <a:pPr lvl="1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    % unknown value and modify M as appropriate.</a:t>
            </a:r>
          </a:p>
          <a:p>
            <a:pPr lvl="1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end</a:t>
            </a:r>
          </a:p>
          <a:p>
            <a:pPr lvl="1">
              <a:buFont typeface="Arial" charset="0"/>
              <a:buNone/>
            </a:pPr>
            <a:endParaRPr lang="en-CA" sz="1400" dirty="0" smtClean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w = M \ b;</a:t>
            </a:r>
            <a:endParaRPr lang="en-CA" sz="1200" dirty="0" smtClean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endParaRPr lang="en-CA" sz="1400" dirty="0" smtClean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for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j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= 1:m</a:t>
            </a:r>
          </a:p>
          <a:p>
            <a:pPr lvl="1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    % Copy the value from w into 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U_out</a:t>
            </a:r>
            <a:endParaRPr lang="en-CA" sz="1400" dirty="0" smtClean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Another Example</a:t>
            </a:r>
          </a:p>
        </p:txBody>
      </p:sp>
      <p:sp>
        <p:nvSpPr>
          <p:cNvPr id="1126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If you want to attempt to solve the first problem, use: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U5a = zeros( 6, 9 );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U5a( 1:3, 1:3 ) = 5;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U5a( 3:6, 8:9 ) = -5;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U5a( 2:3, 2:3 ) = -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U5a( 3:4, 3:4 ) = -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U5a( 4:5, 4:8 ) = -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U5a_soln = laplace2d( U5a )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mesh( U5a_soln' )</a:t>
            </a:r>
          </a:p>
          <a:p>
            <a:pPr lvl="2">
              <a:buFont typeface="Arial" charset="0"/>
              <a:buNone/>
            </a:pPr>
            <a:endParaRPr lang="en-CA" sz="1200" dirty="0" smtClean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2644" name="Picture 6" descr="C:\Users\dwharder\Desktop\bl4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95788" y="2276475"/>
            <a:ext cx="3705225" cy="249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45" name="TextBox 6"/>
          <p:cNvSpPr txBox="1">
            <a:spLocks noChangeArrowheads="1"/>
          </p:cNvSpPr>
          <p:nvPr/>
        </p:nvSpPr>
        <p:spPr bwMode="auto">
          <a:xfrm>
            <a:off x="4719638" y="2697163"/>
            <a:ext cx="3794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3.78</a:t>
            </a:r>
          </a:p>
        </p:txBody>
      </p:sp>
      <p:sp>
        <p:nvSpPr>
          <p:cNvPr id="112646" name="TextBox 7"/>
          <p:cNvSpPr txBox="1">
            <a:spLocks noChangeArrowheads="1"/>
          </p:cNvSpPr>
          <p:nvPr/>
        </p:nvSpPr>
        <p:spPr bwMode="auto">
          <a:xfrm>
            <a:off x="4716463" y="3121025"/>
            <a:ext cx="3794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2.57</a:t>
            </a:r>
          </a:p>
        </p:txBody>
      </p:sp>
      <p:sp>
        <p:nvSpPr>
          <p:cNvPr id="112647" name="TextBox 8"/>
          <p:cNvSpPr txBox="1">
            <a:spLocks noChangeArrowheads="1"/>
          </p:cNvSpPr>
          <p:nvPr/>
        </p:nvSpPr>
        <p:spPr bwMode="auto">
          <a:xfrm>
            <a:off x="5116513" y="2665413"/>
            <a:ext cx="3794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2.57</a:t>
            </a:r>
          </a:p>
        </p:txBody>
      </p:sp>
      <p:sp>
        <p:nvSpPr>
          <p:cNvPr id="112648" name="TextBox 9"/>
          <p:cNvSpPr txBox="1">
            <a:spLocks noChangeArrowheads="1"/>
          </p:cNvSpPr>
          <p:nvPr/>
        </p:nvSpPr>
        <p:spPr bwMode="auto">
          <a:xfrm>
            <a:off x="5121275" y="3105150"/>
            <a:ext cx="3810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1.49</a:t>
            </a:r>
          </a:p>
        </p:txBody>
      </p:sp>
      <p:sp>
        <p:nvSpPr>
          <p:cNvPr id="112649" name="TextBox 11"/>
          <p:cNvSpPr txBox="1">
            <a:spLocks noChangeArrowheads="1"/>
          </p:cNvSpPr>
          <p:nvPr/>
        </p:nvSpPr>
        <p:spPr bwMode="auto">
          <a:xfrm>
            <a:off x="5116513" y="3535363"/>
            <a:ext cx="3794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0.42</a:t>
            </a:r>
          </a:p>
        </p:txBody>
      </p:sp>
      <p:sp>
        <p:nvSpPr>
          <p:cNvPr id="112650" name="TextBox 14"/>
          <p:cNvSpPr txBox="1">
            <a:spLocks noChangeArrowheads="1"/>
          </p:cNvSpPr>
          <p:nvPr/>
        </p:nvSpPr>
        <p:spPr bwMode="auto">
          <a:xfrm>
            <a:off x="5537200" y="3106738"/>
            <a:ext cx="379413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0.42</a:t>
            </a:r>
          </a:p>
        </p:txBody>
      </p:sp>
      <p:sp>
        <p:nvSpPr>
          <p:cNvPr id="112651" name="TextBox 15"/>
          <p:cNvSpPr txBox="1">
            <a:spLocks noChangeArrowheads="1"/>
          </p:cNvSpPr>
          <p:nvPr/>
        </p:nvSpPr>
        <p:spPr bwMode="auto">
          <a:xfrm>
            <a:off x="5532438" y="3536950"/>
            <a:ext cx="37941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0.18</a:t>
            </a:r>
          </a:p>
        </p:txBody>
      </p:sp>
      <p:sp>
        <p:nvSpPr>
          <p:cNvPr id="112652" name="TextBox 16"/>
          <p:cNvSpPr txBox="1">
            <a:spLocks noChangeArrowheads="1"/>
          </p:cNvSpPr>
          <p:nvPr/>
        </p:nvSpPr>
        <p:spPr bwMode="auto">
          <a:xfrm>
            <a:off x="5537200" y="3937000"/>
            <a:ext cx="3794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0.00</a:t>
            </a:r>
          </a:p>
        </p:txBody>
      </p:sp>
      <p:sp>
        <p:nvSpPr>
          <p:cNvPr id="112653" name="TextBox 19"/>
          <p:cNvSpPr txBox="1">
            <a:spLocks noChangeArrowheads="1"/>
          </p:cNvSpPr>
          <p:nvPr/>
        </p:nvSpPr>
        <p:spPr bwMode="auto">
          <a:xfrm>
            <a:off x="5867400" y="3536950"/>
            <a:ext cx="44926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–0.13</a:t>
            </a:r>
          </a:p>
        </p:txBody>
      </p:sp>
      <p:sp>
        <p:nvSpPr>
          <p:cNvPr id="112654" name="TextBox 20"/>
          <p:cNvSpPr txBox="1">
            <a:spLocks noChangeArrowheads="1"/>
          </p:cNvSpPr>
          <p:nvPr/>
        </p:nvSpPr>
        <p:spPr bwMode="auto">
          <a:xfrm>
            <a:off x="5873750" y="3937000"/>
            <a:ext cx="4476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–0.17</a:t>
            </a:r>
          </a:p>
        </p:txBody>
      </p:sp>
      <p:sp>
        <p:nvSpPr>
          <p:cNvPr id="112655" name="TextBox 23"/>
          <p:cNvSpPr txBox="1">
            <a:spLocks noChangeArrowheads="1"/>
          </p:cNvSpPr>
          <p:nvPr/>
        </p:nvSpPr>
        <p:spPr bwMode="auto">
          <a:xfrm>
            <a:off x="6251575" y="3536950"/>
            <a:ext cx="44926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–0.52</a:t>
            </a:r>
          </a:p>
        </p:txBody>
      </p:sp>
      <p:sp>
        <p:nvSpPr>
          <p:cNvPr id="112656" name="TextBox 24"/>
          <p:cNvSpPr txBox="1">
            <a:spLocks noChangeArrowheads="1"/>
          </p:cNvSpPr>
          <p:nvPr/>
        </p:nvSpPr>
        <p:spPr bwMode="auto">
          <a:xfrm>
            <a:off x="6257925" y="3937000"/>
            <a:ext cx="4476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–0.54</a:t>
            </a:r>
          </a:p>
        </p:txBody>
      </p:sp>
      <p:sp>
        <p:nvSpPr>
          <p:cNvPr id="112657" name="TextBox 27"/>
          <p:cNvSpPr txBox="1">
            <a:spLocks noChangeArrowheads="1"/>
          </p:cNvSpPr>
          <p:nvPr/>
        </p:nvSpPr>
        <p:spPr bwMode="auto">
          <a:xfrm>
            <a:off x="6667500" y="3536950"/>
            <a:ext cx="44926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–1.45</a:t>
            </a:r>
          </a:p>
        </p:txBody>
      </p:sp>
      <p:sp>
        <p:nvSpPr>
          <p:cNvPr id="112658" name="TextBox 28"/>
          <p:cNvSpPr txBox="1">
            <a:spLocks noChangeArrowheads="1"/>
          </p:cNvSpPr>
          <p:nvPr/>
        </p:nvSpPr>
        <p:spPr bwMode="auto">
          <a:xfrm>
            <a:off x="6673850" y="3938588"/>
            <a:ext cx="447675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–1.45</a:t>
            </a:r>
          </a:p>
        </p:txBody>
      </p:sp>
      <p:sp>
        <p:nvSpPr>
          <p:cNvPr id="112659" name="TextBox 31"/>
          <p:cNvSpPr txBox="1">
            <a:spLocks noChangeArrowheads="1"/>
          </p:cNvSpPr>
          <p:nvPr/>
        </p:nvSpPr>
        <p:spPr bwMode="auto">
          <a:xfrm>
            <a:off x="7035800" y="3538538"/>
            <a:ext cx="449263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–3.82</a:t>
            </a:r>
          </a:p>
        </p:txBody>
      </p:sp>
      <p:sp>
        <p:nvSpPr>
          <p:cNvPr id="112660" name="TextBox 32"/>
          <p:cNvSpPr txBox="1">
            <a:spLocks noChangeArrowheads="1"/>
          </p:cNvSpPr>
          <p:nvPr/>
        </p:nvSpPr>
        <p:spPr bwMode="auto">
          <a:xfrm>
            <a:off x="7042150" y="3938588"/>
            <a:ext cx="4476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–3.82</a:t>
            </a:r>
          </a:p>
        </p:txBody>
      </p:sp>
      <p:pic>
        <p:nvPicPr>
          <p:cNvPr id="112661" name="Picture 5" descr="C:\Users\dwharder\Desktop\bl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61225" y="5013325"/>
            <a:ext cx="823913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108</a:t>
            </a:fld>
            <a:endParaRPr lang="en-CA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  <p:pic>
        <p:nvPicPr>
          <p:cNvPr id="277508" name="Picture 4" descr="C:\Users\dwharder\Desktop\blasdk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819" y="4151313"/>
            <a:ext cx="4145941" cy="26754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Another Example</a:t>
            </a:r>
          </a:p>
        </p:txBody>
      </p:sp>
      <p:sp>
        <p:nvSpPr>
          <p:cNvPr id="1136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If you want to attempt to solve the second problem, use: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U5b = 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NaN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*ones( 6, 9 );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U5b( 1:3, 1:3 ) = 5;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U5b( 3:6, 8:9 ) = -5;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U5b( 2:3, 2:3 ) = -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U5b( 3:4, 3:4 ) = -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U5b( 4:5, 4:8 ) = -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U5b_soln = laplace2d( U5b )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mesh( U5b_soln' )</a:t>
            </a:r>
          </a:p>
          <a:p>
            <a:pPr lvl="2">
              <a:buFont typeface="Arial" charset="0"/>
              <a:buNone/>
            </a:pPr>
            <a:endParaRPr lang="en-CA" sz="1200" dirty="0" smtClean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3668" name="Picture 6" descr="C:\Users\dwharder\Desktop\bl4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95788" y="2276475"/>
            <a:ext cx="3705225" cy="249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5105400" y="4187825"/>
            <a:ext cx="287338" cy="287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pic>
        <p:nvPicPr>
          <p:cNvPr id="113670" name="Picture 5" descr="C:\Users\dwharder\Desktop\bl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61225" y="5013325"/>
            <a:ext cx="823913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71" name="TextBox 22"/>
          <p:cNvSpPr txBox="1">
            <a:spLocks noChangeArrowheads="1"/>
          </p:cNvSpPr>
          <p:nvPr/>
        </p:nvSpPr>
        <p:spPr bwMode="auto">
          <a:xfrm>
            <a:off x="7573963" y="5495925"/>
            <a:ext cx="1030287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Insulated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723063" y="2574925"/>
            <a:ext cx="287337" cy="288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13673" name="TextBox 6"/>
          <p:cNvSpPr txBox="1">
            <a:spLocks noChangeArrowheads="1"/>
          </p:cNvSpPr>
          <p:nvPr/>
        </p:nvSpPr>
        <p:spPr bwMode="auto">
          <a:xfrm>
            <a:off x="4719638" y="2697163"/>
            <a:ext cx="3794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4.61</a:t>
            </a:r>
          </a:p>
        </p:txBody>
      </p:sp>
      <p:sp>
        <p:nvSpPr>
          <p:cNvPr id="113674" name="TextBox 7"/>
          <p:cNvSpPr txBox="1">
            <a:spLocks noChangeArrowheads="1"/>
          </p:cNvSpPr>
          <p:nvPr/>
        </p:nvSpPr>
        <p:spPr bwMode="auto">
          <a:xfrm>
            <a:off x="4716463" y="3121025"/>
            <a:ext cx="3794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4.22</a:t>
            </a:r>
          </a:p>
        </p:txBody>
      </p:sp>
      <p:sp>
        <p:nvSpPr>
          <p:cNvPr id="113675" name="TextBox 8"/>
          <p:cNvSpPr txBox="1">
            <a:spLocks noChangeArrowheads="1"/>
          </p:cNvSpPr>
          <p:nvPr/>
        </p:nvSpPr>
        <p:spPr bwMode="auto">
          <a:xfrm>
            <a:off x="5116513" y="2665413"/>
            <a:ext cx="3794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4.22</a:t>
            </a:r>
          </a:p>
        </p:txBody>
      </p:sp>
      <p:sp>
        <p:nvSpPr>
          <p:cNvPr id="113676" name="TextBox 9"/>
          <p:cNvSpPr txBox="1">
            <a:spLocks noChangeArrowheads="1"/>
          </p:cNvSpPr>
          <p:nvPr/>
        </p:nvSpPr>
        <p:spPr bwMode="auto">
          <a:xfrm>
            <a:off x="5121275" y="3105150"/>
            <a:ext cx="3810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3.05</a:t>
            </a:r>
          </a:p>
        </p:txBody>
      </p:sp>
      <p:sp>
        <p:nvSpPr>
          <p:cNvPr id="113677" name="TextBox 11"/>
          <p:cNvSpPr txBox="1">
            <a:spLocks noChangeArrowheads="1"/>
          </p:cNvSpPr>
          <p:nvPr/>
        </p:nvSpPr>
        <p:spPr bwMode="auto">
          <a:xfrm>
            <a:off x="5116513" y="3535363"/>
            <a:ext cx="3794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1.87</a:t>
            </a:r>
          </a:p>
        </p:txBody>
      </p:sp>
      <p:sp>
        <p:nvSpPr>
          <p:cNvPr id="113678" name="TextBox 14"/>
          <p:cNvSpPr txBox="1">
            <a:spLocks noChangeArrowheads="1"/>
          </p:cNvSpPr>
          <p:nvPr/>
        </p:nvSpPr>
        <p:spPr bwMode="auto">
          <a:xfrm>
            <a:off x="5537200" y="3106738"/>
            <a:ext cx="379413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1.87</a:t>
            </a:r>
          </a:p>
        </p:txBody>
      </p:sp>
      <p:sp>
        <p:nvSpPr>
          <p:cNvPr id="113679" name="TextBox 15"/>
          <p:cNvSpPr txBox="1">
            <a:spLocks noChangeArrowheads="1"/>
          </p:cNvSpPr>
          <p:nvPr/>
        </p:nvSpPr>
        <p:spPr bwMode="auto">
          <a:xfrm>
            <a:off x="5532438" y="3536950"/>
            <a:ext cx="37941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0.70</a:t>
            </a:r>
          </a:p>
        </p:txBody>
      </p:sp>
      <p:sp>
        <p:nvSpPr>
          <p:cNvPr id="113680" name="TextBox 16"/>
          <p:cNvSpPr txBox="1">
            <a:spLocks noChangeArrowheads="1"/>
          </p:cNvSpPr>
          <p:nvPr/>
        </p:nvSpPr>
        <p:spPr bwMode="auto">
          <a:xfrm>
            <a:off x="5435600" y="3937000"/>
            <a:ext cx="48101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–0.15</a:t>
            </a:r>
          </a:p>
        </p:txBody>
      </p:sp>
      <p:sp>
        <p:nvSpPr>
          <p:cNvPr id="113681" name="TextBox 19"/>
          <p:cNvSpPr txBox="1">
            <a:spLocks noChangeArrowheads="1"/>
          </p:cNvSpPr>
          <p:nvPr/>
        </p:nvSpPr>
        <p:spPr bwMode="auto">
          <a:xfrm>
            <a:off x="5867400" y="3536950"/>
            <a:ext cx="44926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–0.78</a:t>
            </a:r>
          </a:p>
        </p:txBody>
      </p:sp>
      <p:sp>
        <p:nvSpPr>
          <p:cNvPr id="113682" name="TextBox 20"/>
          <p:cNvSpPr txBox="1">
            <a:spLocks noChangeArrowheads="1"/>
          </p:cNvSpPr>
          <p:nvPr/>
        </p:nvSpPr>
        <p:spPr bwMode="auto">
          <a:xfrm>
            <a:off x="5873750" y="3937000"/>
            <a:ext cx="4476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1.01</a:t>
            </a:r>
          </a:p>
        </p:txBody>
      </p:sp>
      <p:sp>
        <p:nvSpPr>
          <p:cNvPr id="113683" name="TextBox 23"/>
          <p:cNvSpPr txBox="1">
            <a:spLocks noChangeArrowheads="1"/>
          </p:cNvSpPr>
          <p:nvPr/>
        </p:nvSpPr>
        <p:spPr bwMode="auto">
          <a:xfrm>
            <a:off x="6251575" y="3536950"/>
            <a:ext cx="44926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–2.04</a:t>
            </a:r>
          </a:p>
        </p:txBody>
      </p:sp>
      <p:sp>
        <p:nvSpPr>
          <p:cNvPr id="113684" name="TextBox 24"/>
          <p:cNvSpPr txBox="1">
            <a:spLocks noChangeArrowheads="1"/>
          </p:cNvSpPr>
          <p:nvPr/>
        </p:nvSpPr>
        <p:spPr bwMode="auto">
          <a:xfrm>
            <a:off x="6257925" y="3937000"/>
            <a:ext cx="4476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–2.10</a:t>
            </a:r>
          </a:p>
        </p:txBody>
      </p:sp>
      <p:sp>
        <p:nvSpPr>
          <p:cNvPr id="113685" name="TextBox 27"/>
          <p:cNvSpPr txBox="1">
            <a:spLocks noChangeArrowheads="1"/>
          </p:cNvSpPr>
          <p:nvPr/>
        </p:nvSpPr>
        <p:spPr bwMode="auto">
          <a:xfrm>
            <a:off x="6667500" y="3536950"/>
            <a:ext cx="44926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–3.23</a:t>
            </a:r>
          </a:p>
        </p:txBody>
      </p:sp>
      <p:sp>
        <p:nvSpPr>
          <p:cNvPr id="113686" name="TextBox 28"/>
          <p:cNvSpPr txBox="1">
            <a:spLocks noChangeArrowheads="1"/>
          </p:cNvSpPr>
          <p:nvPr/>
        </p:nvSpPr>
        <p:spPr bwMode="auto">
          <a:xfrm>
            <a:off x="6673850" y="3938588"/>
            <a:ext cx="447675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3.25</a:t>
            </a:r>
          </a:p>
        </p:txBody>
      </p:sp>
      <p:sp>
        <p:nvSpPr>
          <p:cNvPr id="113687" name="TextBox 31"/>
          <p:cNvSpPr txBox="1">
            <a:spLocks noChangeArrowheads="1"/>
          </p:cNvSpPr>
          <p:nvPr/>
        </p:nvSpPr>
        <p:spPr bwMode="auto">
          <a:xfrm>
            <a:off x="7035800" y="3538538"/>
            <a:ext cx="449263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–4.41</a:t>
            </a:r>
          </a:p>
        </p:txBody>
      </p:sp>
      <p:sp>
        <p:nvSpPr>
          <p:cNvPr id="113688" name="TextBox 32"/>
          <p:cNvSpPr txBox="1">
            <a:spLocks noChangeArrowheads="1"/>
          </p:cNvSpPr>
          <p:nvPr/>
        </p:nvSpPr>
        <p:spPr bwMode="auto">
          <a:xfrm>
            <a:off x="7042150" y="3938588"/>
            <a:ext cx="4476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–4.42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109</a:t>
            </a:fld>
            <a:endParaRPr lang="en-CA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  <p:pic>
        <p:nvPicPr>
          <p:cNvPr id="30" name="Picture 5" descr="C:\Users\dwharder\Desktop\blasdk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8588" y="4152900"/>
            <a:ext cx="4147200" cy="26763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Finite-Element Equation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So, given: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and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CA" dirty="0" smtClean="0">
                <a:latin typeface="Arial" charset="0"/>
                <a:cs typeface="Arial" charset="0"/>
              </a:rPr>
              <a:t>Let’s approximate these using the divided-difference approximations of the partial derivatives</a:t>
            </a: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098" name="Object 6"/>
          <p:cNvGraphicFramePr>
            <a:graphicFrameLocks noChangeAspect="1"/>
          </p:cNvGraphicFramePr>
          <p:nvPr/>
        </p:nvGraphicFramePr>
        <p:xfrm>
          <a:off x="3708400" y="1844675"/>
          <a:ext cx="1441450" cy="728663"/>
        </p:xfrm>
        <a:graphic>
          <a:graphicData uri="http://schemas.openxmlformats.org/presentationml/2006/ole">
            <p:oleObj spid="_x0000_s147468" name="Equation" r:id="rId4" imgW="875920" imgH="444307" progId="Equation.DSMT4">
              <p:embed/>
            </p:oleObj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3395663" y="2781300"/>
          <a:ext cx="2066925" cy="728663"/>
        </p:xfrm>
        <a:graphic>
          <a:graphicData uri="http://schemas.openxmlformats.org/presentationml/2006/ole">
            <p:oleObj spid="_x0000_s147469" name="Equation" r:id="rId5" imgW="1256755" imgH="444307" progId="Equation.DSMT4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Solutions in 3D</a:t>
            </a:r>
          </a:p>
        </p:txBody>
      </p:sp>
      <p:sp>
        <p:nvSpPr>
          <p:cNvPr id="1146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Your function lapace3d will take a 3D array as an argument and it will fill in any entries that are </a:t>
            </a:r>
            <a:r>
              <a:rPr lang="en-CA" smtClean="0">
                <a:latin typeface="Consolas" pitchFamily="49" charset="0"/>
                <a:cs typeface="Consolas" pitchFamily="49" charset="0"/>
              </a:rPr>
              <a:t>-Inf</a:t>
            </a:r>
            <a:r>
              <a:rPr lang="en-CA" smtClean="0">
                <a:latin typeface="Arial" charset="0"/>
                <a:cs typeface="Arial" charset="0"/>
              </a:rPr>
              <a:t>.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To plot such objects, the function </a:t>
            </a:r>
            <a:r>
              <a:rPr lang="en-CA" smtClean="0">
                <a:latin typeface="Consolas" pitchFamily="49" charset="0"/>
                <a:cs typeface="Consolas" pitchFamily="49" charset="0"/>
              </a:rPr>
              <a:t>isosurf</a:t>
            </a:r>
            <a:r>
              <a:rPr lang="en-CA" smtClean="0">
                <a:latin typeface="Arial" charset="0"/>
                <a:cs typeface="Arial" charset="0"/>
              </a:rPr>
              <a:t> will take such a 3D array and</a:t>
            </a:r>
          </a:p>
          <a:p>
            <a:pPr lvl="1" algn="ctr">
              <a:buFont typeface="Arial" charset="0"/>
              <a:buNone/>
            </a:pPr>
            <a:r>
              <a:rPr lang="en-CA" smtClean="0">
                <a:latin typeface="Consolas" pitchFamily="49" charset="0"/>
                <a:cs typeface="Consolas" pitchFamily="49" charset="0"/>
              </a:rPr>
              <a:t>isosurf( U_out, 30 )</a:t>
            </a: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will plot thirty surfaces from the highest value to the lowest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 descr="C:\Users\dwharder\Desktop\sadsf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75" y="4005263"/>
            <a:ext cx="3803650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7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Solutions in 3D</a:t>
            </a:r>
          </a:p>
        </p:txBody>
      </p:sp>
      <p:sp>
        <p:nvSpPr>
          <p:cNvPr id="11571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U4c = -Inf*ones( 4, 4, 4 );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U4c(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 = 1;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U4c(end,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 = 4;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U4c(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 = 2;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U4c(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end,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 = 5;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U4c(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 = 3;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U4c(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end) = 6;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U4c_soln = laplace3d( U4c )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isosurf( U4c_soln, 2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)</a:t>
            </a:r>
            <a:endParaRPr lang="en-CA" sz="1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5717" name="TextBox 3"/>
          <p:cNvSpPr txBox="1">
            <a:spLocks noChangeArrowheads="1"/>
          </p:cNvSpPr>
          <p:nvPr/>
        </p:nvSpPr>
        <p:spPr bwMode="auto">
          <a:xfrm>
            <a:off x="4859338" y="1549400"/>
            <a:ext cx="2868612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400">
                <a:latin typeface="Consolas" pitchFamily="49" charset="0"/>
                <a:cs typeface="Consolas" pitchFamily="49" charset="0"/>
              </a:rPr>
              <a:t>U4c_soln(:,:,1) =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3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3 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3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3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3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3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3 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3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3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3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3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3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3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3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3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3</a:t>
            </a:r>
          </a:p>
          <a:p>
            <a:endParaRPr lang="pl-PL" sz="1400">
              <a:latin typeface="Consolas" pitchFamily="49" charset="0"/>
              <a:cs typeface="Consolas" pitchFamily="49" charset="0"/>
            </a:endParaRP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U4c_soln(:,:,2) =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1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1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5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pl-PL" sz="14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2.6    3.2  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5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pl-PL" sz="14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3.2    3.8  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5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4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4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5</a:t>
            </a:r>
          </a:p>
          <a:p>
            <a:endParaRPr lang="pl-PL" sz="1400">
              <a:latin typeface="Consolas" pitchFamily="49" charset="0"/>
              <a:cs typeface="Consolas" pitchFamily="49" charset="0"/>
            </a:endParaRP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U4c_soln(:,:,3) =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1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1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5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pl-PL" sz="14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3.2    3.8  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5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pl-PL" sz="14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3.8    4.4  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5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4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4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5</a:t>
            </a:r>
          </a:p>
          <a:p>
            <a:endParaRPr lang="pl-PL" sz="1400">
              <a:latin typeface="Consolas" pitchFamily="49" charset="0"/>
              <a:cs typeface="Consolas" pitchFamily="49" charset="0"/>
            </a:endParaRP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U4c_soln(:,:,4) =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6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6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6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6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6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6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6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6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6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6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6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6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6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6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6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6</a:t>
            </a:r>
            <a:endParaRPr lang="en-CA" sz="1600"/>
          </a:p>
        </p:txBody>
      </p:sp>
      <p:sp>
        <p:nvSpPr>
          <p:cNvPr id="6" name="TextBox 5"/>
          <p:cNvSpPr txBox="1"/>
          <p:nvPr/>
        </p:nvSpPr>
        <p:spPr>
          <a:xfrm>
            <a:off x="660400" y="6443761"/>
            <a:ext cx="2200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Note:  colours may vary...</a:t>
            </a:r>
            <a:endParaRPr lang="en-CA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8" name="Picture 2" descr="C:\Users\dwharder\Desktop\asdlj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5375" y="1600200"/>
            <a:ext cx="5353050" cy="4686300"/>
          </a:xfrm>
          <a:prstGeom prst="rect">
            <a:avLst/>
          </a:prstGeom>
          <a:noFill/>
        </p:spPr>
      </p:pic>
      <p:sp>
        <p:nvSpPr>
          <p:cNvPr id="1167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Solutions in 3D</a:t>
            </a:r>
          </a:p>
        </p:txBody>
      </p:sp>
      <p:sp>
        <p:nvSpPr>
          <p:cNvPr id="1167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d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 = -Inf*ones( 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15, 15, 15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Font typeface="Arial" charset="0"/>
              <a:buNone/>
            </a:pP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d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[1, end]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:) = 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100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d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(: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, [1, end]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:) = 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d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(:,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:,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[1, end]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) = 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d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_soln = laplace3d( U4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d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 )</a:t>
            </a:r>
          </a:p>
          <a:p>
            <a:pPr>
              <a:buFont typeface="Arial" charset="0"/>
              <a:buNone/>
            </a:pP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isosurf( U4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d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_soln, 2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 )</a:t>
            </a:r>
            <a:endParaRPr lang="en-CA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8644" y="6376086"/>
            <a:ext cx="2200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Note:  colours may vary...</a:t>
            </a:r>
            <a:endParaRPr lang="en-CA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7135" y="6003667"/>
            <a:ext cx="702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Note:  </a:t>
            </a:r>
            <a:r>
              <a:rPr lang="en-CA" dirty="0" err="1" smtClean="0">
                <a:latin typeface="Consolas" pitchFamily="49" charset="0"/>
                <a:cs typeface="Consolas" pitchFamily="49" charset="0"/>
              </a:rPr>
              <a:t>isosurf</a:t>
            </a:r>
            <a:r>
              <a:rPr lang="en-CA" dirty="0" smtClean="0"/>
              <a:t> is available for download in the Laboratory directory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555" name="Picture 3" descr="C:\Users\dwharder\Desktop\as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05175" y="985323"/>
            <a:ext cx="5838825" cy="5381625"/>
          </a:xfrm>
          <a:prstGeom prst="rect">
            <a:avLst/>
          </a:prstGeom>
          <a:noFill/>
        </p:spPr>
      </p:pic>
      <p:sp>
        <p:nvSpPr>
          <p:cNvPr id="1177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Solutions in 3D</a:t>
            </a:r>
          </a:p>
        </p:txBody>
      </p:sp>
      <p:sp>
        <p:nvSpPr>
          <p:cNvPr id="11776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e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 = -Inf*ones( 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15, 15, 15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Font typeface="Arial" charset="0"/>
              <a:buNone/>
            </a:pP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e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) = 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100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e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(end,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) = 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e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) = 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e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end,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) = 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e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) = 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e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end) = 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e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_soln = laplace3d( U4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e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 )</a:t>
            </a:r>
          </a:p>
          <a:p>
            <a:pPr>
              <a:buFont typeface="Arial" charset="0"/>
              <a:buNone/>
            </a:pP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isosurf( U4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e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_soln, 2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 )</a:t>
            </a:r>
            <a:endParaRPr lang="en-CA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7765" name="TextBox 8"/>
          <p:cNvSpPr txBox="1">
            <a:spLocks noChangeArrowheads="1"/>
          </p:cNvSpPr>
          <p:nvPr/>
        </p:nvSpPr>
        <p:spPr bwMode="auto">
          <a:xfrm>
            <a:off x="4648122" y="1832190"/>
            <a:ext cx="59114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1600" dirty="0">
                <a:latin typeface="Times New Roman" pitchFamily="18" charset="0"/>
                <a:cs typeface="Times New Roman" pitchFamily="18" charset="0"/>
              </a:rPr>
              <a:t>100</a:t>
            </a:r>
          </a:p>
        </p:txBody>
      </p:sp>
      <p:sp>
        <p:nvSpPr>
          <p:cNvPr id="117766" name="TextBox 9"/>
          <p:cNvSpPr txBox="1">
            <a:spLocks noChangeArrowheads="1"/>
          </p:cNvSpPr>
          <p:nvPr/>
        </p:nvSpPr>
        <p:spPr bwMode="auto">
          <a:xfrm>
            <a:off x="8322545" y="2858569"/>
            <a:ext cx="4098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160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17767" name="TextBox 10"/>
          <p:cNvSpPr txBox="1">
            <a:spLocks noChangeArrowheads="1"/>
          </p:cNvSpPr>
          <p:nvPr/>
        </p:nvSpPr>
        <p:spPr bwMode="auto">
          <a:xfrm>
            <a:off x="6295378" y="4914615"/>
            <a:ext cx="55620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1600">
                <a:latin typeface="Times New Roman" pitchFamily="18" charset="0"/>
                <a:cs typeface="Times New Roman" pitchFamily="18" charset="0"/>
              </a:rPr>
              <a:t>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35104" y="6216650"/>
            <a:ext cx="2200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Note:  colours may vary...</a:t>
            </a:r>
            <a:endParaRPr lang="en-CA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113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4" descr="C:\Users\dwharder\Desktop\untasdf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5763" y="1282700"/>
            <a:ext cx="4552950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87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Solutions in 3D</a:t>
            </a:r>
          </a:p>
        </p:txBody>
      </p:sp>
      <p:sp>
        <p:nvSpPr>
          <p:cNvPr id="11878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f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 = -Inf*ones( 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15, 15, 15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Font typeface="Arial" charset="0"/>
              <a:buNone/>
            </a:pP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f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[1, end]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:,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:) = 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f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(:,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[1, end]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:) = 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f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(:,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:,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1) = 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f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(:,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:,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end) = 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CA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U4f(8, 8, 8) = 100;</a:t>
            </a:r>
            <a:endParaRPr lang="pl-PL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f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_soln = laplace3d( U4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f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 )</a:t>
            </a:r>
          </a:p>
          <a:p>
            <a:pPr>
              <a:buFont typeface="Arial" charset="0"/>
              <a:buNone/>
            </a:pP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isosurf( U4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f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_soln, 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100</a:t>
            </a:r>
            <a:r>
              <a:rPr lang="pl-PL" sz="1600" dirty="0" smtClean="0">
                <a:latin typeface="Consolas" pitchFamily="49" charset="0"/>
                <a:cs typeface="Consolas" pitchFamily="49" charset="0"/>
              </a:rPr>
              <a:t> )</a:t>
            </a:r>
            <a:endParaRPr lang="en-CA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8789" name="TextBox 7"/>
          <p:cNvSpPr txBox="1">
            <a:spLocks noChangeArrowheads="1"/>
          </p:cNvSpPr>
          <p:nvPr/>
        </p:nvSpPr>
        <p:spPr bwMode="auto">
          <a:xfrm>
            <a:off x="8421688" y="3833813"/>
            <a:ext cx="3397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118790" name="TextBox 8"/>
          <p:cNvSpPr txBox="1">
            <a:spLocks noChangeArrowheads="1"/>
          </p:cNvSpPr>
          <p:nvPr/>
        </p:nvSpPr>
        <p:spPr bwMode="auto">
          <a:xfrm>
            <a:off x="6443663" y="1628775"/>
            <a:ext cx="3397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118791" name="TextBox 9"/>
          <p:cNvSpPr txBox="1">
            <a:spLocks noChangeArrowheads="1"/>
          </p:cNvSpPr>
          <p:nvPr/>
        </p:nvSpPr>
        <p:spPr bwMode="auto">
          <a:xfrm>
            <a:off x="6372225" y="2852738"/>
            <a:ext cx="338138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3388" y="5908873"/>
            <a:ext cx="2200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Note:  colours may vary...</a:t>
            </a:r>
            <a:endParaRPr lang="en-CA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114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Laboratory 5</a:t>
            </a:r>
          </a:p>
        </p:txBody>
      </p:sp>
      <p:sp>
        <p:nvSpPr>
          <p:cNvPr id="1198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  <a:r>
              <a:rPr lang="en-CA" sz="2000" smtClean="0">
                <a:latin typeface="Arial" charset="0"/>
                <a:cs typeface="Arial" charset="0"/>
              </a:rPr>
              <a:t>During the laboratory, you will implement two functions:</a:t>
            </a:r>
          </a:p>
          <a:p>
            <a:pPr marL="742950" lvl="2" indent="-342900" algn="ctr">
              <a:buFont typeface="Arial" charset="0"/>
              <a:buNone/>
            </a:pPr>
            <a:r>
              <a:rPr lang="en-CA" smtClean="0">
                <a:latin typeface="Consolas" pitchFamily="49" charset="0"/>
                <a:cs typeface="Consolas" pitchFamily="49" charset="0"/>
              </a:rPr>
              <a:t>lapace2d</a:t>
            </a:r>
            <a:r>
              <a:rPr lang="en-CA" smtClean="0">
                <a:latin typeface="Arial" charset="0"/>
                <a:cs typeface="Arial" charset="0"/>
              </a:rPr>
              <a:t>  and  </a:t>
            </a:r>
            <a:r>
              <a:rPr lang="en-CA" smtClean="0">
                <a:latin typeface="Consolas" pitchFamily="49" charset="0"/>
                <a:cs typeface="Consolas" pitchFamily="49" charset="0"/>
              </a:rPr>
              <a:t>laplace3d</a:t>
            </a:r>
          </a:p>
          <a:p>
            <a:pPr marL="742950" lvl="2" indent="-342900" algn="ctr">
              <a:buFont typeface="Arial" charset="0"/>
              <a:buNone/>
            </a:pPr>
            <a:endParaRPr lang="en-CA" smtClean="0">
              <a:latin typeface="Consolas" pitchFamily="49" charset="0"/>
              <a:cs typeface="Consolas" pitchFamily="49" charset="0"/>
            </a:endParaRPr>
          </a:p>
          <a:p>
            <a:pPr marL="342900" lvl="1" indent="-342900">
              <a:buFont typeface="Arial" charset="0"/>
              <a:buNone/>
            </a:pPr>
            <a:r>
              <a:rPr lang="en-CA" sz="2000" smtClean="0">
                <a:latin typeface="Arial" charset="0"/>
                <a:cs typeface="Arial" charset="0"/>
              </a:rPr>
              <a:t>	Once you have </a:t>
            </a:r>
            <a:r>
              <a:rPr lang="en-CA" sz="2000" smtClean="0">
                <a:latin typeface="Consolas" pitchFamily="49" charset="0"/>
                <a:cs typeface="Consolas" pitchFamily="49" charset="0"/>
              </a:rPr>
              <a:t>lapace2d</a:t>
            </a:r>
            <a:r>
              <a:rPr lang="en-CA" sz="2000" smtClean="0">
                <a:latin typeface="Arial" charset="0"/>
                <a:cs typeface="Arial" charset="0"/>
              </a:rPr>
              <a:t> working, </a:t>
            </a:r>
            <a:r>
              <a:rPr lang="en-CA" sz="2000" smtClean="0">
                <a:latin typeface="Consolas" pitchFamily="49" charset="0"/>
                <a:cs typeface="Consolas" pitchFamily="49" charset="0"/>
              </a:rPr>
              <a:t>laplace3d</a:t>
            </a:r>
            <a:r>
              <a:rPr lang="en-CA" sz="2000" smtClean="0">
                <a:latin typeface="Arial" charset="0"/>
                <a:cs typeface="Arial" charset="0"/>
              </a:rPr>
              <a:t> will require only a few modifications</a:t>
            </a:r>
            <a:endParaRPr lang="en-CA" sz="2000" smtClean="0">
              <a:latin typeface="Consolas" pitchFamily="49" charset="0"/>
              <a:cs typeface="Consolas" pitchFamily="49" charset="0"/>
            </a:endParaRPr>
          </a:p>
          <a:p>
            <a:pPr marL="742950" lvl="2" indent="-342900" algn="ctr">
              <a:buFont typeface="Arial" charset="0"/>
              <a:buNone/>
            </a:pPr>
            <a:endParaRPr lang="en-CA" smtClean="0">
              <a:latin typeface="Consolas" pitchFamily="49" charset="0"/>
              <a:cs typeface="Consolas" pitchFamily="49" charset="0"/>
            </a:endParaRPr>
          </a:p>
          <a:p>
            <a:pPr marL="342900" lvl="1" indent="-342900">
              <a:buFont typeface="Arial" charset="0"/>
              <a:buNone/>
            </a:pPr>
            <a:endParaRPr lang="en-CA" sz="2000" smtClean="0">
              <a:latin typeface="Arial" charset="0"/>
              <a:cs typeface="Arial" charset="0"/>
            </a:endParaRPr>
          </a:p>
          <a:p>
            <a:pPr marL="342900" lvl="1" indent="-342900">
              <a:buFont typeface="Arial" charset="0"/>
              <a:buNone/>
            </a:pPr>
            <a:endParaRPr lang="en-CA" sz="2000" smtClean="0">
              <a:latin typeface="Arial" charset="0"/>
              <a:cs typeface="Arial" charset="0"/>
            </a:endParaRPr>
          </a:p>
          <a:p>
            <a:pPr marL="342900" lvl="1" indent="-342900">
              <a:buFont typeface="Arial" charset="0"/>
              <a:buNone/>
            </a:pPr>
            <a:r>
              <a:rPr lang="en-CA" sz="2000" smtClean="0">
                <a:latin typeface="Arial" charset="0"/>
                <a:cs typeface="Arial" charset="0"/>
              </a:rPr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Steps to the Problem</a:t>
            </a:r>
          </a:p>
        </p:txBody>
      </p:sp>
      <p:sp>
        <p:nvSpPr>
          <p:cNvPr id="1208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Thus, the steps are:</a:t>
            </a:r>
          </a:p>
          <a:p>
            <a:pPr marL="1200150" lvl="2" indent="-342900">
              <a:buFont typeface="Calibri" pitchFamily="34" charset="0"/>
              <a:buAutoNum type="arabicPeriod"/>
            </a:pPr>
            <a:r>
              <a:rPr lang="en-CA" sz="1800" smtClean="0">
                <a:latin typeface="Arial" charset="0"/>
                <a:cs typeface="Arial" charset="0"/>
              </a:rPr>
              <a:t>Argument checking</a:t>
            </a:r>
          </a:p>
          <a:p>
            <a:pPr marL="1200150" lvl="2" indent="-342900">
              <a:buFont typeface="Calibri" pitchFamily="34" charset="0"/>
              <a:buAutoNum type="arabicPeriod"/>
            </a:pPr>
            <a:r>
              <a:rPr lang="en-CA" sz="1800" smtClean="0">
                <a:latin typeface="Arial" charset="0"/>
                <a:cs typeface="Arial" charset="0"/>
              </a:rPr>
              <a:t>Initialization</a:t>
            </a:r>
          </a:p>
          <a:p>
            <a:pPr marL="1200150" lvl="2" indent="-342900">
              <a:buFont typeface="Calibri" pitchFamily="34" charset="0"/>
              <a:buAutoNum type="arabicPeriod"/>
            </a:pPr>
            <a:r>
              <a:rPr lang="en-CA" sz="1800" smtClean="0">
                <a:latin typeface="Arial" charset="0"/>
                <a:cs typeface="Arial" charset="0"/>
              </a:rPr>
              <a:t>Mapping the unknown points to a unique number from </a:t>
            </a:r>
            <a:r>
              <a:rPr lang="en-CA" sz="180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z="1800" smtClean="0">
                <a:latin typeface="Arial" charset="0"/>
                <a:cs typeface="Arial" charset="0"/>
              </a:rPr>
              <a:t> to </a:t>
            </a:r>
            <a:r>
              <a:rPr lang="en-CA" sz="1800" i="1" smtClean="0">
                <a:latin typeface="Times New Roman" pitchFamily="18" charset="0"/>
                <a:cs typeface="Times New Roman" pitchFamily="18" charset="0"/>
              </a:rPr>
              <a:t>m</a:t>
            </a:r>
            <a:endParaRPr lang="en-CA" sz="1800" smtClean="0">
              <a:latin typeface="Times New Roman" pitchFamily="18" charset="0"/>
              <a:cs typeface="Times New Roman" pitchFamily="18" charset="0"/>
            </a:endParaRPr>
          </a:p>
          <a:p>
            <a:pPr marL="1200150" lvl="2" indent="-342900">
              <a:buFont typeface="Calibri" pitchFamily="34" charset="0"/>
              <a:buAutoNum type="arabicPeriod"/>
            </a:pPr>
            <a:r>
              <a:rPr lang="en-CA" sz="1800" smtClean="0">
                <a:latin typeface="Arial" charset="0"/>
                <a:cs typeface="Arial" charset="0"/>
              </a:rPr>
              <a:t>Creating and solving the system of linear equations</a:t>
            </a:r>
          </a:p>
          <a:p>
            <a:pPr marL="1200150" lvl="2" indent="-342900">
              <a:buFont typeface="Calibri" pitchFamily="34" charset="0"/>
              <a:buAutoNum type="arabicPeriod"/>
            </a:pPr>
            <a:r>
              <a:rPr lang="en-CA" sz="1800" smtClean="0">
                <a:latin typeface="Arial" charset="0"/>
                <a:cs typeface="Arial" charset="0"/>
              </a:rPr>
              <a:t>Substituting these values back into the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Useful Matlab Commands</a:t>
            </a:r>
          </a:p>
        </p:txBody>
      </p:sp>
      <p:sp>
        <p:nvSpPr>
          <p:cNvPr id="1218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Note the behaviour of for-loops in </a:t>
            </a:r>
            <a:r>
              <a:rPr lang="en-CA" dirty="0" err="1" smtClean="0">
                <a:latin typeface="Arial" charset="0"/>
                <a:cs typeface="Arial" charset="0"/>
              </a:rPr>
              <a:t>Matlab</a:t>
            </a:r>
            <a:r>
              <a:rPr lang="en-CA" dirty="0" smtClean="0">
                <a:latin typeface="Arial" charset="0"/>
                <a:cs typeface="Arial" charset="0"/>
              </a:rPr>
              <a:t> when the argument being iterated over is a matrix:</a:t>
            </a: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&gt;&gt; for v = [0 0 1 1; 0 1 0 1]</a:t>
            </a: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   v</a:t>
            </a: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end</a:t>
            </a:r>
          </a:p>
          <a:p>
            <a:pPr marL="1200150" lvl="3" indent="-342900">
              <a:buFont typeface="Arial" charset="0"/>
              <a:buNone/>
            </a:pPr>
            <a:endParaRPr lang="en-CA" sz="1400" dirty="0" smtClean="0">
              <a:latin typeface="Consolas" pitchFamily="49" charset="0"/>
              <a:cs typeface="Consolas" pitchFamily="49" charset="0"/>
            </a:endParaRP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v =</a:t>
            </a: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 0</a:t>
            </a: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 0</a:t>
            </a: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v =</a:t>
            </a: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 0</a:t>
            </a: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 1</a:t>
            </a: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v =</a:t>
            </a: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 1</a:t>
            </a: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 0</a:t>
            </a: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v =</a:t>
            </a: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 1</a:t>
            </a: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Useful Matlab Commands</a:t>
            </a:r>
          </a:p>
        </p:txBody>
      </p:sp>
      <p:sp>
        <p:nvSpPr>
          <p:cNvPr id="1228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As another example, consider:</a:t>
            </a:r>
            <a:br>
              <a:rPr lang="en-CA" dirty="0" smtClean="0">
                <a:latin typeface="Arial" charset="0"/>
                <a:cs typeface="Arial" charset="0"/>
              </a:rPr>
            </a:br>
            <a:endParaRPr lang="en-CA" dirty="0" smtClean="0">
              <a:latin typeface="Arial" charset="0"/>
              <a:cs typeface="Arial" charset="0"/>
            </a:endParaRP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&gt;&gt; for v = [1 2 3; 4 5 6; 7 8 9]</a:t>
            </a: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   v</a:t>
            </a: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end</a:t>
            </a:r>
          </a:p>
          <a:p>
            <a:pPr marL="1200150" lvl="3" indent="-342900">
              <a:buFont typeface="Arial" charset="0"/>
              <a:buNone/>
            </a:pPr>
            <a:endParaRPr lang="en-CA" sz="1400" dirty="0" smtClean="0">
              <a:latin typeface="Consolas" pitchFamily="49" charset="0"/>
              <a:cs typeface="Consolas" pitchFamily="49" charset="0"/>
            </a:endParaRP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v =</a:t>
            </a: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 1</a:t>
            </a: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 4</a:t>
            </a: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 7</a:t>
            </a: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v =</a:t>
            </a: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 2</a:t>
            </a: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 5</a:t>
            </a: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 8</a:t>
            </a: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v =</a:t>
            </a: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 3</a:t>
            </a: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 6</a:t>
            </a:r>
          </a:p>
          <a:p>
            <a:pPr marL="1200150" lvl="3" indent="-342900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Useful Matlab Commands</a:t>
            </a:r>
          </a:p>
        </p:txBody>
      </p:sp>
      <p:sp>
        <p:nvSpPr>
          <p:cNvPr id="1239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It is possible to create grids in higher dimensions:</a:t>
            </a:r>
          </a:p>
          <a:p>
            <a:pPr lvl="2">
              <a:buFont typeface="Arial" charset="0"/>
              <a:buNone/>
            </a:pPr>
            <a:r>
              <a:rPr lang="pt-BR" sz="1400" dirty="0" smtClean="0">
                <a:latin typeface="Consolas" pitchFamily="49" charset="0"/>
                <a:cs typeface="Consolas" pitchFamily="49" charset="0"/>
              </a:rPr>
              <a:t>&gt;&gt; M = zeros( 4, 5, 3 )</a:t>
            </a:r>
          </a:p>
          <a:p>
            <a:pPr lvl="2">
              <a:buFont typeface="Arial" charset="0"/>
              <a:buNone/>
            </a:pPr>
            <a:r>
              <a:rPr lang="pt-BR" sz="1400" dirty="0" smtClean="0">
                <a:latin typeface="Consolas" pitchFamily="49" charset="0"/>
                <a:cs typeface="Consolas" pitchFamily="49" charset="0"/>
              </a:rPr>
              <a:t>M(:, :, 1) =</a:t>
            </a:r>
          </a:p>
          <a:p>
            <a:pPr lvl="2">
              <a:buFont typeface="Arial" charset="0"/>
              <a:buNone/>
            </a:pPr>
            <a:r>
              <a:rPr lang="pt-BR" sz="1400" dirty="0" smtClean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pPr lvl="2">
              <a:buFont typeface="Arial" charset="0"/>
              <a:buNone/>
            </a:pPr>
            <a:r>
              <a:rPr lang="pt-BR" sz="1400" dirty="0" smtClean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pPr lvl="2">
              <a:buFont typeface="Arial" charset="0"/>
              <a:buNone/>
            </a:pPr>
            <a:r>
              <a:rPr lang="pt-BR" sz="1400" dirty="0" smtClean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pPr lvl="2">
              <a:buFont typeface="Arial" charset="0"/>
              <a:buNone/>
            </a:pPr>
            <a:r>
              <a:rPr lang="pt-BR" sz="1400" dirty="0" smtClean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pPr lvl="2">
              <a:buFont typeface="Arial" charset="0"/>
              <a:buNone/>
            </a:pPr>
            <a:endParaRPr lang="pt-BR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pt-BR" sz="1400" dirty="0" smtClean="0">
                <a:latin typeface="Consolas" pitchFamily="49" charset="0"/>
                <a:cs typeface="Consolas" pitchFamily="49" charset="0"/>
              </a:rPr>
              <a:t>M(:, :, 2) =</a:t>
            </a:r>
          </a:p>
          <a:p>
            <a:pPr lvl="2">
              <a:buFont typeface="Arial" charset="0"/>
              <a:buNone/>
            </a:pPr>
            <a:r>
              <a:rPr lang="pt-BR" sz="1400" dirty="0" smtClean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pPr lvl="2">
              <a:buFont typeface="Arial" charset="0"/>
              <a:buNone/>
            </a:pPr>
            <a:r>
              <a:rPr lang="pt-BR" sz="1400" dirty="0" smtClean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pPr lvl="2">
              <a:buFont typeface="Arial" charset="0"/>
              <a:buNone/>
            </a:pPr>
            <a:r>
              <a:rPr lang="pt-BR" sz="1400" dirty="0" smtClean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pPr lvl="2">
              <a:buFont typeface="Arial" charset="0"/>
              <a:buNone/>
            </a:pPr>
            <a:r>
              <a:rPr lang="pt-BR" sz="1400" dirty="0" smtClean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pPr lvl="2">
              <a:buFont typeface="Arial" charset="0"/>
              <a:buNone/>
            </a:pPr>
            <a:endParaRPr lang="pt-BR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pt-BR" sz="1400" dirty="0" smtClean="0">
                <a:latin typeface="Consolas" pitchFamily="49" charset="0"/>
                <a:cs typeface="Consolas" pitchFamily="49" charset="0"/>
              </a:rPr>
              <a:t>M(:, :, 3) =</a:t>
            </a:r>
          </a:p>
          <a:p>
            <a:pPr lvl="2">
              <a:buFont typeface="Arial" charset="0"/>
              <a:buNone/>
            </a:pPr>
            <a:r>
              <a:rPr lang="pt-BR" sz="1400" dirty="0" smtClean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pPr lvl="2">
              <a:buFont typeface="Arial" charset="0"/>
              <a:buNone/>
            </a:pPr>
            <a:r>
              <a:rPr lang="pt-BR" sz="1400" dirty="0" smtClean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pPr lvl="2">
              <a:buFont typeface="Arial" charset="0"/>
              <a:buNone/>
            </a:pPr>
            <a:r>
              <a:rPr lang="pt-BR" sz="1400" dirty="0" smtClean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pPr lvl="2">
              <a:buFont typeface="Arial" charset="0"/>
              <a:buNone/>
            </a:pPr>
            <a:r>
              <a:rPr lang="pt-BR" sz="1400" dirty="0" smtClean="0">
                <a:latin typeface="Consolas" pitchFamily="49" charset="0"/>
                <a:cs typeface="Consolas" pitchFamily="49" charset="0"/>
              </a:rPr>
              <a:t>     0     0     0     0     0</a:t>
            </a:r>
            <a:endParaRPr lang="en-CA" sz="1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Finite-Difference Equation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  <a:r>
              <a:rPr lang="en-CA" smtClean="0">
                <a:latin typeface="Arial" charset="0"/>
                <a:cs typeface="Arial" charset="0"/>
              </a:rPr>
              <a:t>On substitution, we get: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Multiplying by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baseline="30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mtClean="0">
                <a:latin typeface="Arial" charset="0"/>
                <a:cs typeface="Arial" charset="0"/>
              </a:rPr>
              <a:t> and collecting like terms simplifies these…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</p:txBody>
      </p:sp>
      <p:graphicFrame>
        <p:nvGraphicFramePr>
          <p:cNvPr id="5122" name="Object 6"/>
          <p:cNvGraphicFramePr>
            <a:graphicFrameLocks noChangeAspect="1"/>
          </p:cNvGraphicFramePr>
          <p:nvPr/>
        </p:nvGraphicFramePr>
        <p:xfrm>
          <a:off x="627063" y="2205038"/>
          <a:ext cx="7604125" cy="687387"/>
        </p:xfrm>
        <a:graphic>
          <a:graphicData uri="http://schemas.openxmlformats.org/presentationml/2006/ole">
            <p:oleObj spid="_x0000_s148492" name="Equation" r:id="rId4" imgW="4622800" imgH="419100" progId="Equation.DSMT4">
              <p:embed/>
            </p:oleObj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0" y="3213100"/>
          <a:ext cx="9145588" cy="476250"/>
        </p:xfrm>
        <a:graphic>
          <a:graphicData uri="http://schemas.openxmlformats.org/presentationml/2006/ole">
            <p:oleObj spid="_x0000_s148493" name="Equation" r:id="rId5" imgW="8013700" imgH="419100" progId="Equation.DSMT4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Useful Matlab Commands</a:t>
            </a:r>
          </a:p>
        </p:txBody>
      </p:sp>
      <p:sp>
        <p:nvSpPr>
          <p:cNvPr id="1249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Other functions work as expected: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&gt;&gt; size( M )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     4     5     3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Useful Matlab Commands</a:t>
            </a:r>
          </a:p>
        </p:txBody>
      </p:sp>
      <p:sp>
        <p:nvSpPr>
          <p:cNvPr id="1259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Matrices indexed by more than two indices have their dimensions checked using </a:t>
            </a:r>
            <a:r>
              <a:rPr lang="en-CA" smtClean="0">
                <a:latin typeface="Consolas" pitchFamily="49" charset="0"/>
                <a:cs typeface="Consolas" pitchFamily="49" charset="0"/>
              </a:rPr>
              <a:t>ndims</a:t>
            </a:r>
            <a:r>
              <a:rPr lang="en-CA" smtClean="0">
                <a:latin typeface="Arial" charset="0"/>
                <a:cs typeface="Arial" charset="0"/>
              </a:rPr>
              <a:t>: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&gt;&gt; ndims( M )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     3</a:t>
            </a:r>
          </a:p>
          <a:p>
            <a:pPr lvl="2">
              <a:buFont typeface="Arial" charset="0"/>
              <a:buNone/>
            </a:pPr>
            <a:endParaRPr lang="fr-FR" sz="140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&gt;&gt; ndims( 1 )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     2</a:t>
            </a:r>
            <a:endParaRPr lang="en-CA" sz="140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endParaRPr lang="fr-FR" sz="140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&gt;&gt; ndims( [1 2 3] )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     2</a:t>
            </a:r>
            <a:endParaRPr lang="en-CA" sz="140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endParaRPr lang="fr-FR" sz="140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&gt;&gt; ndims( [1 2 3 4; 5 6 7 8] )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     2</a:t>
            </a:r>
            <a:endParaRPr lang="en-CA" sz="140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Useful Matlab Commands</a:t>
            </a:r>
          </a:p>
        </p:txBody>
      </p:sp>
      <p:sp>
        <p:nvSpPr>
          <p:cNvPr id="1269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Sparse matrices are matrices that are mostly zero...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Sparse matrices may be allocated with </a:t>
            </a:r>
            <a:r>
              <a:rPr lang="en-CA" dirty="0" err="1" smtClean="0">
                <a:latin typeface="Arial" charset="0"/>
                <a:cs typeface="Arial" charset="0"/>
              </a:rPr>
              <a:t>spalloc</a:t>
            </a:r>
            <a:r>
              <a:rPr lang="en-CA" dirty="0" smtClean="0">
                <a:latin typeface="Arial" charset="0"/>
                <a:cs typeface="Arial" charset="0"/>
              </a:rPr>
              <a:t>: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&gt;&gt; M = </a:t>
            </a:r>
            <a:r>
              <a:rPr lang="fr-FR" dirty="0" err="1" smtClean="0">
                <a:latin typeface="Consolas" pitchFamily="49" charset="0"/>
                <a:cs typeface="Consolas" pitchFamily="49" charset="0"/>
              </a:rPr>
              <a:t>spalloc</a:t>
            </a:r>
            <a:r>
              <a:rPr lang="fr-FR" dirty="0" smtClean="0">
                <a:latin typeface="Consolas" pitchFamily="49" charset="0"/>
                <a:cs typeface="Consolas" pitchFamily="49" charset="0"/>
              </a:rPr>
              <a:t>( 1000, 1000, 5000 );</a:t>
            </a:r>
          </a:p>
          <a:p>
            <a:pPr lvl="2">
              <a:buFont typeface="Arial" charset="0"/>
              <a:buNone/>
            </a:pPr>
            <a:endParaRPr lang="fr-FR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This:</a:t>
            </a:r>
          </a:p>
          <a:p>
            <a:pPr lvl="1"/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Assumes the matrix will be 1000 × 1000</a:t>
            </a:r>
          </a:p>
          <a:p>
            <a:pPr lvl="1"/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It will reserve memory for 5000 non-zero entries</a:t>
            </a:r>
          </a:p>
          <a:p>
            <a:pPr>
              <a:buFont typeface="Arial" charset="0"/>
              <a:buNone/>
            </a:pPr>
            <a:endParaRPr lang="en-CA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The internal representation is all that changes:  everything else is essentially the same</a:t>
            </a:r>
            <a:endParaRPr lang="en-CA" sz="1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Useful Matlab Commands</a:t>
            </a:r>
          </a:p>
        </p:txBody>
      </p:sp>
      <p:sp>
        <p:nvSpPr>
          <p:cNvPr id="1280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Outside the display, everything else is the same: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13" y="2060575"/>
            <a:ext cx="4416594" cy="44935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100" dirty="0" smtClean="0">
                <a:latin typeface="Consolas" pitchFamily="49" charset="0"/>
                <a:cs typeface="Consolas" pitchFamily="49" charset="0"/>
              </a:rPr>
              <a:t>M </a:t>
            </a:r>
            <a:r>
              <a:rPr lang="fr-FR" sz="1100" dirty="0">
                <a:latin typeface="Consolas" pitchFamily="49" charset="0"/>
                <a:cs typeface="Consolas" pitchFamily="49" charset="0"/>
              </a:rPr>
              <a:t>= </a:t>
            </a:r>
            <a:r>
              <a:rPr lang="fr-FR" sz="1100" dirty="0" err="1">
                <a:latin typeface="Consolas" pitchFamily="49" charset="0"/>
                <a:cs typeface="Consolas" pitchFamily="49" charset="0"/>
              </a:rPr>
              <a:t>spalloc</a:t>
            </a:r>
            <a:r>
              <a:rPr lang="fr-FR" sz="1100" dirty="0">
                <a:latin typeface="Consolas" pitchFamily="49" charset="0"/>
                <a:cs typeface="Consolas" pitchFamily="49" charset="0"/>
              </a:rPr>
              <a:t>( 5, 5, 12 );</a:t>
            </a:r>
          </a:p>
          <a:p>
            <a:pPr>
              <a:defRPr/>
            </a:pPr>
            <a:r>
              <a:rPr lang="fr-FR" sz="1100" dirty="0" smtClean="0">
                <a:latin typeface="Consolas" pitchFamily="49" charset="0"/>
                <a:cs typeface="Consolas" pitchFamily="49" charset="0"/>
              </a:rPr>
              <a:t>M(1</a:t>
            </a:r>
            <a:r>
              <a:rPr lang="fr-FR" sz="1100" dirty="0">
                <a:latin typeface="Consolas" pitchFamily="49" charset="0"/>
                <a:cs typeface="Consolas" pitchFamily="49" charset="0"/>
              </a:rPr>
              <a:t>, 1) = 4;  M(2, 2) = 7;  M(3, 3) = 4;  M(4, 4) = 8;</a:t>
            </a:r>
            <a:br>
              <a:rPr lang="fr-FR" sz="1100" dirty="0">
                <a:latin typeface="Consolas" pitchFamily="49" charset="0"/>
                <a:cs typeface="Consolas" pitchFamily="49" charset="0"/>
              </a:rPr>
            </a:br>
            <a:r>
              <a:rPr lang="fr-FR" sz="1100" dirty="0" smtClean="0">
                <a:latin typeface="Consolas" pitchFamily="49" charset="0"/>
                <a:cs typeface="Consolas" pitchFamily="49" charset="0"/>
              </a:rPr>
              <a:t>M(5</a:t>
            </a:r>
            <a:r>
              <a:rPr lang="fr-FR" sz="1100" dirty="0">
                <a:latin typeface="Consolas" pitchFamily="49" charset="0"/>
                <a:cs typeface="Consolas" pitchFamily="49" charset="0"/>
              </a:rPr>
              <a:t>, 5) = 9;  M(2, 1) = -3; M(3, 2) = -1; M(5, 4) = -2;</a:t>
            </a:r>
            <a:br>
              <a:rPr lang="fr-FR" sz="1100" dirty="0">
                <a:latin typeface="Consolas" pitchFamily="49" charset="0"/>
                <a:cs typeface="Consolas" pitchFamily="49" charset="0"/>
              </a:rPr>
            </a:br>
            <a:r>
              <a:rPr lang="fr-FR" sz="1100" dirty="0" smtClean="0">
                <a:latin typeface="Consolas" pitchFamily="49" charset="0"/>
                <a:cs typeface="Consolas" pitchFamily="49" charset="0"/>
              </a:rPr>
              <a:t>M(1</a:t>
            </a:r>
            <a:r>
              <a:rPr lang="fr-FR" sz="1100" dirty="0">
                <a:latin typeface="Consolas" pitchFamily="49" charset="0"/>
                <a:cs typeface="Consolas" pitchFamily="49" charset="0"/>
              </a:rPr>
              <a:t>, 2) = -2; M(2, 3) = -1; M(3, 4) = -2; M(4, 5) = -3;</a:t>
            </a:r>
          </a:p>
          <a:p>
            <a:pPr>
              <a:defRPr/>
            </a:pPr>
            <a:r>
              <a:rPr lang="fr-FR" sz="1100" dirty="0" smtClean="0">
                <a:latin typeface="Consolas" pitchFamily="49" charset="0"/>
                <a:cs typeface="Consolas" pitchFamily="49" charset="0"/>
              </a:rPr>
              <a:t>M</a:t>
            </a:r>
            <a:endParaRPr lang="fr-FR" sz="11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fr-F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M =</a:t>
            </a:r>
          </a:p>
          <a:p>
            <a:pPr>
              <a:defRPr/>
            </a:pPr>
            <a:r>
              <a:rPr lang="fr-F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(1,1)        4</a:t>
            </a:r>
          </a:p>
          <a:p>
            <a:pPr>
              <a:defRPr/>
            </a:pPr>
            <a:r>
              <a:rPr lang="fr-F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(2,1)       -3</a:t>
            </a:r>
          </a:p>
          <a:p>
            <a:pPr>
              <a:defRPr/>
            </a:pPr>
            <a:r>
              <a:rPr lang="fr-F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(1,2)       -2</a:t>
            </a:r>
          </a:p>
          <a:p>
            <a:pPr>
              <a:defRPr/>
            </a:pPr>
            <a:r>
              <a:rPr lang="fr-F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(2,2)        7</a:t>
            </a:r>
          </a:p>
          <a:p>
            <a:pPr>
              <a:defRPr/>
            </a:pPr>
            <a:r>
              <a:rPr lang="fr-F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(3,2)       -1</a:t>
            </a:r>
          </a:p>
          <a:p>
            <a:pPr>
              <a:defRPr/>
            </a:pPr>
            <a:r>
              <a:rPr lang="fr-F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(2,3)       -1</a:t>
            </a:r>
          </a:p>
          <a:p>
            <a:pPr>
              <a:defRPr/>
            </a:pPr>
            <a:r>
              <a:rPr lang="fr-F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(3,3)        4</a:t>
            </a:r>
          </a:p>
          <a:p>
            <a:pPr>
              <a:defRPr/>
            </a:pPr>
            <a:r>
              <a:rPr lang="fr-F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(3,4)       -2</a:t>
            </a:r>
          </a:p>
          <a:p>
            <a:pPr>
              <a:defRPr/>
            </a:pPr>
            <a:r>
              <a:rPr lang="fr-F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(4,4)        8</a:t>
            </a:r>
          </a:p>
          <a:p>
            <a:pPr>
              <a:defRPr/>
            </a:pPr>
            <a:r>
              <a:rPr lang="fr-F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(5,4)       -2</a:t>
            </a:r>
          </a:p>
          <a:p>
            <a:pPr>
              <a:defRPr/>
            </a:pPr>
            <a:r>
              <a:rPr lang="fr-F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(4,5)       -3</a:t>
            </a:r>
          </a:p>
          <a:p>
            <a:pPr>
              <a:defRPr/>
            </a:pPr>
            <a:r>
              <a:rPr lang="fr-F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(5,5)        9</a:t>
            </a:r>
          </a:p>
          <a:p>
            <a:pPr>
              <a:defRPr/>
            </a:pPr>
            <a:endParaRPr lang="fr-FR" sz="11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fr-FR" sz="1100" dirty="0" smtClean="0">
                <a:latin typeface="Consolas" pitchFamily="49" charset="0"/>
                <a:cs typeface="Consolas" pitchFamily="49" charset="0"/>
              </a:rPr>
              <a:t>M </a:t>
            </a:r>
            <a:r>
              <a:rPr lang="fr-FR" sz="1100" dirty="0">
                <a:latin typeface="Consolas" pitchFamily="49" charset="0"/>
                <a:cs typeface="Consolas" pitchFamily="49" charset="0"/>
              </a:rPr>
              <a:t>\ [1 2 3 4 5]'</a:t>
            </a:r>
          </a:p>
          <a:p>
            <a:pPr>
              <a:defRPr/>
            </a:pPr>
            <a:r>
              <a:rPr lang="fr-FR" sz="1100" dirty="0">
                <a:latin typeface="Consolas" pitchFamily="49" charset="0"/>
                <a:cs typeface="Consolas" pitchFamily="49" charset="0"/>
              </a:rPr>
              <a:t>      </a:t>
            </a:r>
            <a:r>
              <a:rPr lang="fr-F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ans =</a:t>
            </a:r>
          </a:p>
          <a:p>
            <a:pPr>
              <a:defRPr/>
            </a:pPr>
            <a:r>
              <a:rPr lang="fr-F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 0.6201</a:t>
            </a:r>
          </a:p>
          <a:p>
            <a:pPr>
              <a:defRPr/>
            </a:pPr>
            <a:r>
              <a:rPr lang="fr-F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 0.7403</a:t>
            </a:r>
          </a:p>
          <a:p>
            <a:pPr>
              <a:defRPr/>
            </a:pPr>
            <a:r>
              <a:rPr lang="fr-F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 1.3214</a:t>
            </a:r>
          </a:p>
          <a:p>
            <a:pPr>
              <a:defRPr/>
            </a:pPr>
            <a:r>
              <a:rPr lang="fr-F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 0.7727</a:t>
            </a:r>
          </a:p>
          <a:p>
            <a:pPr>
              <a:defRPr/>
            </a:pPr>
            <a:r>
              <a:rPr lang="fr-F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 0.7273</a:t>
            </a:r>
            <a:endParaRPr lang="en-CA" sz="1100" b="1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5175" y="2060575"/>
            <a:ext cx="4416594" cy="44935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100" dirty="0" smtClean="0">
                <a:latin typeface="Consolas" pitchFamily="49" charset="0"/>
                <a:cs typeface="Consolas" pitchFamily="49" charset="0"/>
              </a:rPr>
              <a:t>M </a:t>
            </a:r>
            <a:r>
              <a:rPr lang="pt-BR" sz="1100" dirty="0">
                <a:latin typeface="Consolas" pitchFamily="49" charset="0"/>
                <a:cs typeface="Consolas" pitchFamily="49" charset="0"/>
              </a:rPr>
              <a:t>= zeros( 5, 5 );</a:t>
            </a:r>
          </a:p>
          <a:p>
            <a:pPr>
              <a:defRPr/>
            </a:pPr>
            <a:r>
              <a:rPr lang="pt-BR" sz="1100" dirty="0" smtClean="0">
                <a:latin typeface="Consolas" pitchFamily="49" charset="0"/>
                <a:cs typeface="Consolas" pitchFamily="49" charset="0"/>
              </a:rPr>
              <a:t>M(1</a:t>
            </a:r>
            <a:r>
              <a:rPr lang="pt-BR" sz="1100" dirty="0">
                <a:latin typeface="Consolas" pitchFamily="49" charset="0"/>
                <a:cs typeface="Consolas" pitchFamily="49" charset="0"/>
              </a:rPr>
              <a:t>, 1) = 4;  M(2, 2) = 7;  M(3, 3) = 4;  M(4, 4) = 8;</a:t>
            </a:r>
          </a:p>
          <a:p>
            <a:pPr>
              <a:defRPr/>
            </a:pPr>
            <a:r>
              <a:rPr lang="pt-BR" sz="1100" dirty="0" smtClean="0">
                <a:latin typeface="Consolas" pitchFamily="49" charset="0"/>
                <a:cs typeface="Consolas" pitchFamily="49" charset="0"/>
              </a:rPr>
              <a:t>M(5</a:t>
            </a:r>
            <a:r>
              <a:rPr lang="pt-BR" sz="1100" dirty="0">
                <a:latin typeface="Consolas" pitchFamily="49" charset="0"/>
                <a:cs typeface="Consolas" pitchFamily="49" charset="0"/>
              </a:rPr>
              <a:t>, 5) = 9;  M(2, 1) = -3; M(3, 2) = -1; M(5, 4) = -2;</a:t>
            </a:r>
          </a:p>
          <a:p>
            <a:pPr>
              <a:defRPr/>
            </a:pPr>
            <a:r>
              <a:rPr lang="pt-BR" sz="1100" dirty="0" smtClean="0">
                <a:latin typeface="Consolas" pitchFamily="49" charset="0"/>
                <a:cs typeface="Consolas" pitchFamily="49" charset="0"/>
              </a:rPr>
              <a:t>M(1</a:t>
            </a:r>
            <a:r>
              <a:rPr lang="pt-BR" sz="1100" dirty="0">
                <a:latin typeface="Consolas" pitchFamily="49" charset="0"/>
                <a:cs typeface="Consolas" pitchFamily="49" charset="0"/>
              </a:rPr>
              <a:t>, 2) = -2; M(2, 3) = -1; M(3, 4) = -2; M(4, 5) = -3;</a:t>
            </a:r>
          </a:p>
          <a:p>
            <a:pPr>
              <a:defRPr/>
            </a:pPr>
            <a:r>
              <a:rPr lang="pt-BR" sz="1100" dirty="0" smtClean="0">
                <a:latin typeface="Consolas" pitchFamily="49" charset="0"/>
                <a:cs typeface="Consolas" pitchFamily="49" charset="0"/>
              </a:rPr>
              <a:t>M</a:t>
            </a:r>
            <a:endParaRPr lang="pt-BR" sz="11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pt-BR" sz="1100" dirty="0">
                <a:latin typeface="Consolas" pitchFamily="49" charset="0"/>
                <a:cs typeface="Consolas" pitchFamily="49" charset="0"/>
              </a:rPr>
              <a:t>      </a:t>
            </a:r>
            <a:r>
              <a:rPr lang="pt-B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M =</a:t>
            </a:r>
          </a:p>
          <a:p>
            <a:pPr>
              <a:defRPr/>
            </a:pPr>
            <a:r>
              <a:rPr lang="pt-B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  4    -2     0     0     0</a:t>
            </a:r>
          </a:p>
          <a:p>
            <a:pPr>
              <a:defRPr/>
            </a:pPr>
            <a:r>
              <a:rPr lang="pt-B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 -3     7    -1     0     0</a:t>
            </a:r>
          </a:p>
          <a:p>
            <a:pPr>
              <a:defRPr/>
            </a:pPr>
            <a:r>
              <a:rPr lang="pt-B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  0    -1     4    -2     0</a:t>
            </a:r>
          </a:p>
          <a:p>
            <a:pPr>
              <a:defRPr/>
            </a:pPr>
            <a:r>
              <a:rPr lang="pt-B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  0     0     0     8    -3</a:t>
            </a:r>
          </a:p>
          <a:p>
            <a:pPr>
              <a:defRPr/>
            </a:pPr>
            <a:r>
              <a:rPr lang="pt-B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  0     0     0    -2     9</a:t>
            </a:r>
          </a:p>
          <a:p>
            <a:pPr>
              <a:defRPr/>
            </a:pPr>
            <a:endParaRPr lang="pt-BR" sz="1100" b="1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pt-BR" sz="11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pt-BR" sz="11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pt-BR" sz="11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pt-BR" sz="11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pt-BR" sz="11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pt-BR" sz="11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pt-BR" sz="11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pt-BR" sz="1100" dirty="0" smtClean="0">
                <a:latin typeface="Consolas" pitchFamily="49" charset="0"/>
                <a:cs typeface="Consolas" pitchFamily="49" charset="0"/>
              </a:rPr>
              <a:t>M </a:t>
            </a:r>
            <a:r>
              <a:rPr lang="pt-BR" sz="1100" dirty="0">
                <a:latin typeface="Consolas" pitchFamily="49" charset="0"/>
                <a:cs typeface="Consolas" pitchFamily="49" charset="0"/>
              </a:rPr>
              <a:t>\ [1 2 3 4 5]'</a:t>
            </a:r>
          </a:p>
          <a:p>
            <a:pPr>
              <a:defRPr/>
            </a:pPr>
            <a:r>
              <a:rPr lang="pt-B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ans =</a:t>
            </a:r>
          </a:p>
          <a:p>
            <a:pPr>
              <a:defRPr/>
            </a:pPr>
            <a:r>
              <a:rPr lang="pt-B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0.6201</a:t>
            </a:r>
          </a:p>
          <a:p>
            <a:pPr>
              <a:defRPr/>
            </a:pPr>
            <a:r>
              <a:rPr lang="pt-B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0.7403</a:t>
            </a:r>
          </a:p>
          <a:p>
            <a:pPr>
              <a:defRPr/>
            </a:pPr>
            <a:r>
              <a:rPr lang="pt-B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1.3214</a:t>
            </a:r>
          </a:p>
          <a:p>
            <a:pPr>
              <a:defRPr/>
            </a:pPr>
            <a:r>
              <a:rPr lang="pt-B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0.7727</a:t>
            </a:r>
          </a:p>
          <a:p>
            <a:pPr>
              <a:defRPr/>
            </a:pPr>
            <a:r>
              <a:rPr lang="pt-BR" sz="11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0.7273</a:t>
            </a:r>
            <a:endParaRPr lang="en-CA" sz="1100" b="1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123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have looked at solving Laplace’s equation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Considered the physical problem for Laplace’s equation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Considered the effects in two and three dimensions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Found a finite-difference equation approximating Laplace’s equation in both two and three dimensions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We find those points that are unknown: 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1, …,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m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We set up the system of equations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We solve the system of equations and substitute the values back into the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References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None/>
            </a:pPr>
            <a:r>
              <a:rPr lang="en-US" sz="2000" dirty="0" smtClean="0">
                <a:latin typeface="Arial" charset="0"/>
                <a:cs typeface="Arial" charset="0"/>
              </a:rPr>
              <a:t>[1]	Glyn James, Modern Engineering Mathematics, 4</a:t>
            </a:r>
            <a:r>
              <a:rPr lang="en-US" sz="2000" baseline="30000" dirty="0" smtClean="0">
                <a:latin typeface="Arial" charset="0"/>
                <a:cs typeface="Arial" charset="0"/>
              </a:rPr>
              <a:t>th</a:t>
            </a:r>
            <a:r>
              <a:rPr lang="en-US" sz="2000" dirty="0" smtClean="0">
                <a:latin typeface="Arial" charset="0"/>
                <a:cs typeface="Arial" charset="0"/>
              </a:rPr>
              <a:t> Ed., Prentice Hall, 2007, p.778.</a:t>
            </a:r>
          </a:p>
          <a:p>
            <a:pPr marL="533400" indent="-533400">
              <a:buFontTx/>
              <a:buNone/>
            </a:pPr>
            <a:endParaRPr lang="en-US" sz="2000" dirty="0" smtClean="0">
              <a:latin typeface="Arial" charset="0"/>
              <a:cs typeface="Arial" charset="0"/>
            </a:endParaRPr>
          </a:p>
          <a:p>
            <a:pPr marL="533400" indent="-533400">
              <a:buFont typeface="Arial" charset="0"/>
              <a:buNone/>
            </a:pPr>
            <a:r>
              <a:rPr lang="en-US" sz="2000" dirty="0" smtClean="0">
                <a:latin typeface="Arial" charset="0"/>
                <a:cs typeface="Arial" charset="0"/>
              </a:rPr>
              <a:t>[2]	Glyn James, Advanced Modern Engineering Mathematics, 4</a:t>
            </a:r>
            <a:r>
              <a:rPr lang="en-US" sz="2000" baseline="30000" dirty="0" smtClean="0">
                <a:latin typeface="Arial" charset="0"/>
                <a:cs typeface="Arial" charset="0"/>
              </a:rPr>
              <a:t>th</a:t>
            </a:r>
            <a:r>
              <a:rPr lang="en-US" sz="2000" dirty="0" smtClean="0">
                <a:latin typeface="Arial" charset="0"/>
                <a:cs typeface="Arial" charset="0"/>
              </a:rPr>
              <a:t> Ed., Prentice Hall, 2011, p.164.</a:t>
            </a:r>
          </a:p>
          <a:p>
            <a:pPr marL="533400" indent="-533400"/>
            <a:endParaRPr lang="en-US" sz="2000" dirty="0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Finite-Difference Equation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CA" dirty="0" smtClean="0">
                <a:latin typeface="Arial" charset="0"/>
                <a:cs typeface="Arial" charset="0"/>
              </a:rPr>
              <a:t>Solve for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dirty="0" smtClean="0">
                <a:latin typeface="Arial" charset="0"/>
                <a:cs typeface="Arial" charset="0"/>
              </a:rPr>
              <a:t> or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dirty="0" smtClean="0"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What do these approximations mean?</a:t>
            </a:r>
          </a:p>
        </p:txBody>
      </p:sp>
      <p:graphicFrame>
        <p:nvGraphicFramePr>
          <p:cNvPr id="6146" name="Object 6"/>
          <p:cNvGraphicFramePr>
            <a:graphicFrameLocks noChangeAspect="1"/>
          </p:cNvGraphicFramePr>
          <p:nvPr/>
        </p:nvGraphicFramePr>
        <p:xfrm>
          <a:off x="1420813" y="2205038"/>
          <a:ext cx="6015037" cy="687387"/>
        </p:xfrm>
        <a:graphic>
          <a:graphicData uri="http://schemas.openxmlformats.org/presentationml/2006/ole">
            <p:oleObj spid="_x0000_s149516" name="Equation" r:id="rId4" imgW="3657600" imgH="419100" progId="Equation.DSMT4">
              <p:embed/>
            </p:oleObj>
          </a:graphicData>
        </a:graphic>
      </p:graphicFrame>
      <p:graphicFrame>
        <p:nvGraphicFramePr>
          <p:cNvPr id="6147" name="Object 4"/>
          <p:cNvGraphicFramePr>
            <a:graphicFrameLocks noChangeAspect="1"/>
          </p:cNvGraphicFramePr>
          <p:nvPr/>
        </p:nvGraphicFramePr>
        <p:xfrm>
          <a:off x="0" y="2951163"/>
          <a:ext cx="9144000" cy="622300"/>
        </p:xfrm>
        <a:graphic>
          <a:graphicData uri="http://schemas.openxmlformats.org/presentationml/2006/ole">
            <p:oleObj spid="_x0000_s149517" name="Equation" r:id="rId5" imgW="6134100" imgH="419100" progId="Equation.DSMT4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Finite-Difference Equation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CA" dirty="0" smtClean="0">
                <a:latin typeface="Arial" charset="0"/>
                <a:cs typeface="Arial" charset="0"/>
              </a:rPr>
              <a:t>In two dimensions,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says that the value of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dirty="0" smtClean="0">
                <a:latin typeface="Arial" charset="0"/>
                <a:cs typeface="Arial" charset="0"/>
              </a:rPr>
              <a:t> is average of the four points around it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7170" name="Object 6"/>
          <p:cNvGraphicFramePr>
            <a:graphicFrameLocks noChangeAspect="1"/>
          </p:cNvGraphicFramePr>
          <p:nvPr/>
        </p:nvGraphicFramePr>
        <p:xfrm>
          <a:off x="1420813" y="2205038"/>
          <a:ext cx="6015037" cy="687387"/>
        </p:xfrm>
        <a:graphic>
          <a:graphicData uri="http://schemas.openxmlformats.org/presentationml/2006/ole">
            <p:oleObj spid="_x0000_s150535" name="Equation" r:id="rId4" imgW="3657600" imgH="419100" progId="Equation.DSMT4">
              <p:embed/>
            </p:oleObj>
          </a:graphicData>
        </a:graphic>
      </p:graphicFrame>
      <p:pic>
        <p:nvPicPr>
          <p:cNvPr id="7173" name="Picture 5" descr="C:\Users\dwharder\Desktop\v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46400" y="3660775"/>
            <a:ext cx="3275013" cy="205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Finite-Difference Equation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CA" dirty="0" smtClean="0">
                <a:latin typeface="Arial" charset="0"/>
                <a:cs typeface="Arial" charset="0"/>
              </a:rPr>
              <a:t>In three dimensions,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says that the value of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dirty="0" smtClean="0">
                <a:latin typeface="Arial" charset="0"/>
                <a:cs typeface="Arial" charset="0"/>
              </a:rPr>
              <a:t> is average of the six points around it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/>
        </p:nvGraphicFramePr>
        <p:xfrm>
          <a:off x="0" y="2233613"/>
          <a:ext cx="9144000" cy="622300"/>
        </p:xfrm>
        <a:graphic>
          <a:graphicData uri="http://schemas.openxmlformats.org/presentationml/2006/ole">
            <p:oleObj spid="_x0000_s151559" name="Equation" r:id="rId4" imgW="6134100" imgH="419100" progId="Equation.DSMT4">
              <p:embed/>
            </p:oleObj>
          </a:graphicData>
        </a:graphic>
      </p:graphicFrame>
      <p:pic>
        <p:nvPicPr>
          <p:cNvPr id="8197" name="Picture 3" descr="C:\Users\dwharder\Desktop\v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33688" y="3644900"/>
            <a:ext cx="3570287" cy="205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Boundary Values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CA" dirty="0" smtClean="0">
                <a:latin typeface="Arial" charset="0"/>
                <a:cs typeface="Arial" charset="0"/>
              </a:rPr>
              <a:t>In one dimension, we have the average of two values: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To satisfy the constraints, given the real line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218" name="Object 6"/>
          <p:cNvGraphicFramePr>
            <a:graphicFrameLocks noChangeAspect="1"/>
          </p:cNvGraphicFramePr>
          <p:nvPr/>
        </p:nvGraphicFramePr>
        <p:xfrm>
          <a:off x="3059113" y="2205038"/>
          <a:ext cx="2736850" cy="687387"/>
        </p:xfrm>
        <a:graphic>
          <a:graphicData uri="http://schemas.openxmlformats.org/presentationml/2006/ole">
            <p:oleObj spid="_x0000_s152583" name="Equation" r:id="rId4" imgW="1663700" imgH="419100" progId="Equation.DSMT4">
              <p:embed/>
            </p:oleObj>
          </a:graphicData>
        </a:graphic>
      </p:graphicFrame>
      <p:pic>
        <p:nvPicPr>
          <p:cNvPr id="9221" name="Picture 20" descr="C:\Users\dwharder\Desktop\x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35263" y="3573463"/>
            <a:ext cx="367347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21" descr="C:\Users\dwharder\Desktop\x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35263" y="3573463"/>
            <a:ext cx="367347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Boundary Values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CA" dirty="0" smtClean="0">
                <a:latin typeface="Arial" charset="0"/>
                <a:cs typeface="Arial" charset="0"/>
              </a:rPr>
              <a:t>In one dimension, we have the average of two values: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To satisfy the constraints, given the real line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we must specify the boundary values of a domain—in this case, an interval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242" name="Object 6"/>
          <p:cNvGraphicFramePr>
            <a:graphicFrameLocks noChangeAspect="1"/>
          </p:cNvGraphicFramePr>
          <p:nvPr/>
        </p:nvGraphicFramePr>
        <p:xfrm>
          <a:off x="3059113" y="2205038"/>
          <a:ext cx="2736850" cy="687387"/>
        </p:xfrm>
        <a:graphic>
          <a:graphicData uri="http://schemas.openxmlformats.org/presentationml/2006/ole">
            <p:oleObj spid="_x0000_s153607" name="Equation" r:id="rId5" imgW="1663700" imgH="419100" progId="Equation.DSMT4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4" descr="C:\Users\dwharder\Desktop\o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35263" y="3068638"/>
            <a:ext cx="3673475" cy="367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Boundary Values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  <a:r>
              <a:rPr lang="en-CA" smtClean="0">
                <a:latin typeface="Arial" charset="0"/>
                <a:cs typeface="Arial" charset="0"/>
              </a:rPr>
              <a:t>In two dimensions, we must evaluate the function in four directions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Given a plane,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1266" name="Object 6"/>
          <p:cNvGraphicFramePr>
            <a:graphicFrameLocks noChangeAspect="1"/>
          </p:cNvGraphicFramePr>
          <p:nvPr/>
        </p:nvGraphicFramePr>
        <p:xfrm>
          <a:off x="1420813" y="2205038"/>
          <a:ext cx="6015037" cy="687387"/>
        </p:xfrm>
        <a:graphic>
          <a:graphicData uri="http://schemas.openxmlformats.org/presentationml/2006/ole">
            <p:oleObj spid="_x0000_s154631" name="Equation" r:id="rId5" imgW="3657600" imgH="419100" progId="Equation.DSMT4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5" descr="C:\Users\dwharder\Desktop\o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35263" y="3068638"/>
            <a:ext cx="3673475" cy="367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Boundary Values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CA" dirty="0" smtClean="0">
                <a:latin typeface="Arial" charset="0"/>
                <a:cs typeface="Arial" charset="0"/>
              </a:rPr>
              <a:t>In two dimensions, we must evaluate the function in four directions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Given a plane, we must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specify an enclosed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domain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2290" name="Object 6"/>
          <p:cNvGraphicFramePr>
            <a:graphicFrameLocks noChangeAspect="1"/>
          </p:cNvGraphicFramePr>
          <p:nvPr/>
        </p:nvGraphicFramePr>
        <p:xfrm>
          <a:off x="1420813" y="2205038"/>
          <a:ext cx="6015037" cy="687387"/>
        </p:xfrm>
        <a:graphic>
          <a:graphicData uri="http://schemas.openxmlformats.org/presentationml/2006/ole">
            <p:oleObj spid="_x0000_s155655" name="Equation" r:id="rId5" imgW="3657600" imgH="419100" progId="Equation.DSMT4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This topic discusses numerical solutions to Laplace’s equation in two and three dimensions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Discuss the physical problem and properties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Examine the equation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Consider boundary conditions in two and three dimensions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Approximate the equation using a finite-difference equation</a:t>
            </a:r>
          </a:p>
          <a:p>
            <a:pPr lvl="2"/>
            <a:r>
              <a:rPr lang="en-US" dirty="0" smtClean="0">
                <a:latin typeface="Arial" charset="0"/>
                <a:cs typeface="Arial" charset="0"/>
              </a:rPr>
              <a:t>This will define a system of linear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9" descr="C:\Users\dwharder\Desktop\p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35263" y="3068638"/>
            <a:ext cx="3673475" cy="367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Boundary Values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CA" dirty="0" smtClean="0">
                <a:latin typeface="Arial" charset="0"/>
                <a:cs typeface="Arial" charset="0"/>
              </a:rPr>
              <a:t>In two dimensions, we must evaluate the function in four directions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The constraints must be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defined along the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entire boundary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∂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</a:t>
            </a: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</a:t>
            </a:r>
            <a:endParaRPr lang="en-CA" b="1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3314" name="Object 6"/>
          <p:cNvGraphicFramePr>
            <a:graphicFrameLocks noChangeAspect="1"/>
          </p:cNvGraphicFramePr>
          <p:nvPr/>
        </p:nvGraphicFramePr>
        <p:xfrm>
          <a:off x="1420813" y="2205038"/>
          <a:ext cx="6015037" cy="687387"/>
        </p:xfrm>
        <a:graphic>
          <a:graphicData uri="http://schemas.openxmlformats.org/presentationml/2006/ole">
            <p:oleObj spid="_x0000_s156679" name="Equation" r:id="rId5" imgW="3657600" imgH="419100" progId="Equation.DSMT4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Laplacian Operator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How about three dimensions?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53252" name="Picture 7" descr="C:\Users\dwharder\Desktop\3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35263" y="2852738"/>
            <a:ext cx="3673475" cy="367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Laplacian Operator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domain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mtClean="0">
                <a:latin typeface="Arial" charset="0"/>
                <a:cs typeface="Arial" charset="0"/>
              </a:rPr>
              <a:t> will have to be some volume in three space</a:t>
            </a:r>
          </a:p>
        </p:txBody>
      </p:sp>
      <p:pic>
        <p:nvPicPr>
          <p:cNvPr id="54276" name="Picture 8" descr="C:\Users\dwharder\Desktop\3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35263" y="2852738"/>
            <a:ext cx="3673475" cy="367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9" descr="C:\Users\dwharder\Desktop\3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35263" y="2852738"/>
            <a:ext cx="3673475" cy="367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Laplacian Operator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boundary values must be specified on the entire boundary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∂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en-US" smtClean="0">
                <a:latin typeface="Arial" charset="0"/>
                <a:cs typeface="Arial" charset="0"/>
              </a:rPr>
              <a:t>of the given domain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rot="10800000" flipV="1">
            <a:off x="3082925" y="4973638"/>
            <a:ext cx="1009650" cy="576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Laplacian Operator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Examples of such constraints in two dimensions may be given by voltages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Note that constraints may also be internal as well as external</a:t>
            </a:r>
          </a:p>
        </p:txBody>
      </p:sp>
      <p:pic>
        <p:nvPicPr>
          <p:cNvPr id="56324" name="Picture 3" descr="C:\Users\dwharder\Desktop\exampl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8175" y="2506133"/>
            <a:ext cx="571500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37120" y="2136405"/>
            <a:ext cx="4725988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Laplacian Operator</a:t>
            </a: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5734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>
                <a:latin typeface="Arial" charset="0"/>
                <a:cs typeface="Arial" charset="0"/>
              </a:rPr>
              <a:t>	In three dimensions, if we have a cubic domain with two opposite sides at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100 </a:t>
            </a:r>
            <a:r>
              <a:rPr lang="en-CA" baseline="30000" dirty="0" err="1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CA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CA" dirty="0" smtClean="0">
                <a:latin typeface="Arial" charset="0"/>
                <a:cs typeface="Arial" charset="0"/>
              </a:rPr>
              <a:t> and the other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four sides at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CA" baseline="30000" dirty="0" err="1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CA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CA" dirty="0" smtClean="0">
                <a:latin typeface="Arial" charset="0"/>
                <a:cs typeface="Arial" charset="0"/>
              </a:rPr>
              <a:t>, the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potential inside the domain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is shown here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At the centre of the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cube, it is the average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of the six sides: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33.3333 </a:t>
            </a:r>
            <a:r>
              <a:rPr lang="en-CA" baseline="30000" dirty="0" err="1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CA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CA" dirty="0" smtClean="0">
                <a:latin typeface="Arial" charset="0"/>
                <a:cs typeface="Arial" charset="0"/>
              </a:rPr>
              <a:t/>
            </a:r>
            <a:br>
              <a:rPr lang="en-CA" dirty="0" smtClean="0">
                <a:latin typeface="Arial" charset="0"/>
                <a:cs typeface="Arial" charset="0"/>
              </a:rPr>
            </a:br>
            <a:endParaRPr lang="en-CA" dirty="0" smtClean="0">
              <a:latin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3940" y="2200200"/>
            <a:ext cx="4660900" cy="467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Laplacian Operator</a:t>
            </a: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5837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In three dimensions, if we have a cubic domain containing three heat sources at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100 </a:t>
            </a:r>
            <a:r>
              <a:rPr lang="en-CA" baseline="30000" dirty="0" err="1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CA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CA" dirty="0" smtClean="0">
                <a:latin typeface="Arial" charset="0"/>
                <a:cs typeface="Arial" charset="0"/>
              </a:rPr>
              <a:t>, and all sides at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CA" baseline="30000" dirty="0" err="1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CA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CA" dirty="0" smtClean="0">
                <a:latin typeface="Arial" charset="0"/>
                <a:cs typeface="Arial" charset="0"/>
              </a:rPr>
              <a:t>, the temperature throughout the room (assuming minimal convection) would be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as shown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Laplacian Operator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Given a closed wire frame, dipping the frame into a solution will produce a soap film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At each point, the concavities in the three directions will sum to zero</a:t>
            </a: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This fails for soap bubbles because Laplace’s equation isn’t satisfied:  there is an external force—the force of the air inside the bubble pushing out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It is a sphere because that is the shape that satisfies Poisson’s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 one dimension, when we solved BVPs, we divided the domain—the interval—into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equally spaced points</a:t>
            </a:r>
          </a:p>
        </p:txBody>
      </p:sp>
      <p:pic>
        <p:nvPicPr>
          <p:cNvPr id="60420" name="Picture 5" descr="C:\Users\dwharder\Desktop\bag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5625" y="3357563"/>
            <a:ext cx="29527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TextBox 5"/>
          <p:cNvSpPr txBox="1">
            <a:spLocks noChangeArrowheads="1"/>
          </p:cNvSpPr>
          <p:nvPr/>
        </p:nvSpPr>
        <p:spPr bwMode="auto">
          <a:xfrm>
            <a:off x="5148263" y="2924175"/>
            <a:ext cx="30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  <a:cs typeface="Times New Roman" pitchFamily="18" charset="0"/>
              </a:rPr>
              <a:t>h</a:t>
            </a:r>
            <a:endParaRPr lang="en-CA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911725" y="3286125"/>
            <a:ext cx="720725" cy="1588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C:\Users\dwharder\Desktop\bag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9113" y="2852738"/>
            <a:ext cx="295275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 two dimensions, our finite-difference equation refers to points such as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mtClean="0">
                <a:latin typeface="Arial" charset="0"/>
                <a:cs typeface="Arial" charset="0"/>
              </a:rPr>
              <a:t>and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mtClean="0">
                <a:latin typeface="Arial" charset="0"/>
                <a:cs typeface="Arial" charset="0"/>
              </a:rPr>
              <a:t>; thus, this suggests a grid of points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45" name="TextBox 5"/>
          <p:cNvSpPr txBox="1">
            <a:spLocks noChangeArrowheads="1"/>
          </p:cNvSpPr>
          <p:nvPr/>
        </p:nvSpPr>
        <p:spPr bwMode="auto">
          <a:xfrm>
            <a:off x="4395788" y="2319338"/>
            <a:ext cx="300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  <a:cs typeface="Times New Roman" pitchFamily="18" charset="0"/>
              </a:rPr>
              <a:t>h</a:t>
            </a:r>
            <a:endParaRPr lang="en-CA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59250" y="2681288"/>
            <a:ext cx="720725" cy="1587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47" name="TextBox 8"/>
          <p:cNvSpPr txBox="1">
            <a:spLocks noChangeArrowheads="1"/>
          </p:cNvSpPr>
          <p:nvPr/>
        </p:nvSpPr>
        <p:spPr bwMode="auto">
          <a:xfrm>
            <a:off x="6237288" y="4119563"/>
            <a:ext cx="300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  <a:cs typeface="Times New Roman" pitchFamily="18" charset="0"/>
              </a:rPr>
              <a:t>h</a:t>
            </a:r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5815806" y="4315619"/>
            <a:ext cx="681038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Outcomes Based Learning Objectives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By the end of this laboratory, you will: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Understand Laplace’s equation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Understand how to approximate the equation in two and three dimensions using  finite-difference equations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You will understand how the solutions may be approximated using a system of linear equations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For simplicity, we will associate these variables:</a:t>
            </a:r>
          </a:p>
          <a:p>
            <a:pPr lvl="1">
              <a:buNone/>
            </a:pPr>
            <a:endParaRPr lang="en-US" i="1" dirty="0" smtClean="0">
              <a:latin typeface="Arial" charset="0"/>
              <a:cs typeface="Arial" charset="0"/>
            </a:endParaRPr>
          </a:p>
          <a:p>
            <a:pPr lvl="1">
              <a:buNone/>
            </a:pPr>
            <a:r>
              <a:rPr lang="en-US" i="1" dirty="0" smtClean="0">
                <a:latin typeface="Arial" charset="0"/>
                <a:cs typeface="Arial" charset="0"/>
              </a:rPr>
              <a:t>				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Arial" charset="0"/>
                <a:cs typeface="Arial" charset="0"/>
              </a:rPr>
              <a:t>-dimension			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ix</a:t>
            </a:r>
            <a:endParaRPr lang="en-US" baseline="-25000" dirty="0" smtClean="0">
              <a:latin typeface="Consolas" pitchFamily="49" charset="0"/>
              <a:cs typeface="Consolas" pitchFamily="49" charset="0"/>
            </a:endParaRPr>
          </a:p>
          <a:p>
            <a:pPr lvl="1">
              <a:buNone/>
            </a:pPr>
            <a:r>
              <a:rPr lang="en-US" i="1" dirty="0" smtClean="0">
                <a:latin typeface="Arial" charset="0"/>
                <a:cs typeface="Arial" charset="0"/>
              </a:rPr>
              <a:t>				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dirty="0" smtClean="0">
                <a:latin typeface="Arial" charset="0"/>
                <a:cs typeface="Arial" charset="0"/>
              </a:rPr>
              <a:t>-dimension			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iy</a:t>
            </a:r>
            <a:endParaRPr lang="en-US" i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r>
              <a:rPr lang="en-US" i="1" dirty="0" smtClean="0">
                <a:latin typeface="Arial" charset="0"/>
                <a:cs typeface="Arial" charset="0"/>
              </a:rPr>
              <a:t>				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dirty="0" smtClean="0">
                <a:latin typeface="Arial" charset="0"/>
                <a:cs typeface="Arial" charset="0"/>
              </a:rPr>
              <a:t>-dimension			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iz</a:t>
            </a:r>
            <a:endParaRPr lang="en-US" i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r>
              <a:rPr lang="en-US" i="1" dirty="0" smtClean="0">
                <a:latin typeface="Arial" charset="0"/>
                <a:cs typeface="Arial" charset="0"/>
              </a:rPr>
              <a:t>				</a:t>
            </a:r>
            <a:r>
              <a:rPr lang="en-US" dirty="0" smtClean="0">
                <a:latin typeface="Arial" charset="0"/>
                <a:cs typeface="Arial" charset="0"/>
              </a:rPr>
              <a:t>time dimension		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k		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k</a:t>
            </a:r>
            <a:endParaRPr lang="en-US" i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endParaRPr lang="en-US" i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Thus, if we had a rectangular domain in two dimensions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boundary conditions would be defined on the edge of the rectangle 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2468" name="Picture 4" descr="C:\Users\dwharder\Desktop\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7563" y="2960688"/>
            <a:ext cx="496728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could overlay a grid of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i="1" baseline="-2500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×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i="1" baseline="-2500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mtClean="0">
                <a:latin typeface="Arial" charset="0"/>
                <a:cs typeface="Arial" charset="0"/>
              </a:rPr>
              <a:t> points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We will assume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mtClean="0">
                <a:latin typeface="Arial" charset="0"/>
                <a:cs typeface="Arial" charset="0"/>
              </a:rPr>
              <a:t> is identical in both dimensions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492" name="TextBox 5"/>
          <p:cNvSpPr txBox="1">
            <a:spLocks noChangeArrowheads="1"/>
          </p:cNvSpPr>
          <p:nvPr/>
        </p:nvSpPr>
        <p:spPr bwMode="auto">
          <a:xfrm>
            <a:off x="4141788" y="2525713"/>
            <a:ext cx="3000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  <a:cs typeface="Times New Roman" pitchFamily="18" charset="0"/>
              </a:rPr>
              <a:t>h</a:t>
            </a:r>
            <a:endParaRPr lang="en-CA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9238" y="2914650"/>
            <a:ext cx="468312" cy="1588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4" name="Picture 5" descr="C:\Users\dwharder\Desktop\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7563" y="2960688"/>
            <a:ext cx="496728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5" name="TextBox 8"/>
          <p:cNvSpPr txBox="1">
            <a:spLocks noChangeArrowheads="1"/>
          </p:cNvSpPr>
          <p:nvPr/>
        </p:nvSpPr>
        <p:spPr bwMode="auto">
          <a:xfrm>
            <a:off x="7156450" y="3898900"/>
            <a:ext cx="30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  <a:cs typeface="Times New Roman" pitchFamily="18" charset="0"/>
              </a:rPr>
              <a:t>h</a:t>
            </a:r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6939757" y="4093369"/>
            <a:ext cx="431800" cy="1587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This seems appropriate for a matrix:</a:t>
            </a:r>
          </a:p>
          <a:p>
            <a:pPr lvl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dirty="0" smtClean="0">
                <a:latin typeface="Arial" charset="0"/>
                <a:cs typeface="Arial" charset="0"/>
              </a:rPr>
              <a:t> is an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×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dirty="0" smtClean="0">
                <a:latin typeface="Arial" charset="0"/>
                <a:cs typeface="Arial" charset="0"/>
              </a:rPr>
              <a:t> matrix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The entry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latin typeface="Arial" charset="0"/>
                <a:cs typeface="Arial" charset="0"/>
              </a:rPr>
              <a:t>  approximates the property at that location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64516" name="Picture 6" descr="C:\Users\dwharder\Desktop\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7563" y="2960688"/>
            <a:ext cx="496728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18787" y="2474620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x  </a:t>
            </a:r>
            <a:r>
              <a:rPr lang="en-US" sz="1000" i="1" baseline="-25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4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pic>
        <p:nvPicPr>
          <p:cNvPr id="65539" name="Picture 6" descr="C:\Users\dwharder\Desktop\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7563" y="2960688"/>
            <a:ext cx="496728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555875" y="3644900"/>
            <a:ext cx="3816350" cy="2160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know the value of the boundary points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3" descr="C:\Users\dwharder\Desktop\alsfj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7563" y="2960688"/>
            <a:ext cx="496728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Now we must approximate the values at the interior points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3" descr="C:\Users\dwharder\Desktop\alsfj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7563" y="2960688"/>
            <a:ext cx="496728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Now we must approximate the values at the interior points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We will zoom in on one interior point: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sp>
        <p:nvSpPr>
          <p:cNvPr id="5" name="Oval 4"/>
          <p:cNvSpPr/>
          <p:nvPr/>
        </p:nvSpPr>
        <p:spPr>
          <a:xfrm>
            <a:off x="3165475" y="3533775"/>
            <a:ext cx="1727200" cy="1655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Now we must approximate the values at the interior points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We will zoom in on one interior point: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68612" name="Picture 3" descr="C:\Users\dwharder\Desktop\sy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7188" y="2960688"/>
            <a:ext cx="334803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dwharder\Desktop\sy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97188" y="2960688"/>
            <a:ext cx="334803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We could apply our finite-difference equation at this point: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lvl="1">
              <a:buNone/>
            </a:pPr>
            <a:r>
              <a:rPr lang="en-US" dirty="0" smtClean="0">
                <a:latin typeface="Arial" charset="0"/>
                <a:cs typeface="Arial" charset="0"/>
              </a:rPr>
              <a:t>	Substitute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Arial" charset="0"/>
                <a:cs typeface="Arial" charset="0"/>
              </a:rPr>
              <a:t>and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 smtClean="0">
                <a:latin typeface="Arial" charset="0"/>
                <a:cs typeface="Arial" charset="0"/>
              </a:rPr>
              <a:t> and rewrite the equation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14338" name="Object 6"/>
          <p:cNvGraphicFramePr>
            <a:graphicFrameLocks noChangeAspect="1"/>
          </p:cNvGraphicFramePr>
          <p:nvPr/>
        </p:nvGraphicFramePr>
        <p:xfrm>
          <a:off x="1509713" y="2166938"/>
          <a:ext cx="6015037" cy="687387"/>
        </p:xfrm>
        <a:graphic>
          <a:graphicData uri="http://schemas.openxmlformats.org/presentationml/2006/ole">
            <p:oleObj spid="_x0000_s157703" name="Equation" r:id="rId5" imgW="3657600" imgH="419100" progId="Equation.DSMT4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3" descr="C:\Users\dwharder\Desktop\sy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97188" y="2960688"/>
            <a:ext cx="334803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 simplified linear equation is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lvl="1">
              <a:buNone/>
            </a:pPr>
            <a:r>
              <a:rPr lang="en-US" dirty="0" smtClean="0">
                <a:latin typeface="Arial" charset="0"/>
                <a:cs typeface="Arial" charset="0"/>
              </a:rPr>
              <a:t>	But                         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15362" name="Object 6"/>
          <p:cNvGraphicFramePr>
            <a:graphicFrameLocks noChangeAspect="1"/>
          </p:cNvGraphicFramePr>
          <p:nvPr/>
        </p:nvGraphicFramePr>
        <p:xfrm>
          <a:off x="779463" y="2060575"/>
          <a:ext cx="7477125" cy="415925"/>
        </p:xfrm>
        <a:graphic>
          <a:graphicData uri="http://schemas.openxmlformats.org/presentationml/2006/ole">
            <p:oleObj spid="_x0000_s158732" name="Equation" r:id="rId5" imgW="4546600" imgH="254000" progId="Equation.DSMT4">
              <p:embed/>
            </p:oleObj>
          </a:graphicData>
        </a:graphic>
      </p:graphicFrame>
      <p:graphicFrame>
        <p:nvGraphicFramePr>
          <p:cNvPr id="15363" name="Object 4"/>
          <p:cNvGraphicFramePr>
            <a:graphicFrameLocks noChangeAspect="1"/>
          </p:cNvGraphicFramePr>
          <p:nvPr/>
        </p:nvGraphicFramePr>
        <p:xfrm>
          <a:off x="1484313" y="3262314"/>
          <a:ext cx="1252537" cy="1649412"/>
        </p:xfrm>
        <a:graphic>
          <a:graphicData uri="http://schemas.openxmlformats.org/presentationml/2006/ole">
            <p:oleObj spid="_x0000_s158733" name="Equation" r:id="rId6" imgW="698500" imgH="914400" progId="Equation.DSMT4">
              <p:embed/>
            </p:oleObj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Motivating Example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  <a:r>
              <a:rPr lang="en-CA" smtClean="0">
                <a:latin typeface="Arial" charset="0"/>
                <a:cs typeface="Arial" charset="0"/>
              </a:rPr>
              <a:t>Laplace’s equation is a simple statement of second partial derivatives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where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b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smtClean="0">
                <a:latin typeface="Arial" charset="0"/>
                <a:cs typeface="Arial" charset="0"/>
              </a:rPr>
              <a:t> is a function of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mtClean="0">
                <a:latin typeface="Arial" charset="0"/>
                <a:cs typeface="Arial" charset="0"/>
              </a:rPr>
              <a:t> variables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We will consider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en-CA" smtClean="0">
                <a:latin typeface="Arial" charset="0"/>
                <a:cs typeface="Arial" charset="0"/>
              </a:rPr>
              <a:t>,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mtClean="0">
                <a:latin typeface="Arial" charset="0"/>
                <a:cs typeface="Arial" charset="0"/>
              </a:rPr>
              <a:t> and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4140200" y="2447925"/>
          <a:ext cx="857250" cy="333375"/>
        </p:xfrm>
        <a:graphic>
          <a:graphicData uri="http://schemas.openxmlformats.org/presentationml/2006/ole">
            <p:oleObj spid="_x0000_s144391" name="Equation" r:id="rId4" imgW="520474" imgH="203112" progId="Equation.DSMT4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C:\Users\dwharder\Desktop\sy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97188" y="2960688"/>
            <a:ext cx="334803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 simplified linear equation is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Also, we approximate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i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≈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16386" name="Object 6"/>
          <p:cNvGraphicFramePr>
            <a:graphicFrameLocks noChangeAspect="1"/>
          </p:cNvGraphicFramePr>
          <p:nvPr/>
        </p:nvGraphicFramePr>
        <p:xfrm>
          <a:off x="1477963" y="2060575"/>
          <a:ext cx="6078537" cy="415925"/>
        </p:xfrm>
        <a:graphic>
          <a:graphicData uri="http://schemas.openxmlformats.org/presentationml/2006/ole">
            <p:oleObj spid="_x0000_s159751" name="Equation" r:id="rId5" imgW="3695700" imgH="254000" progId="Equation.DSMT4">
              <p:embed/>
            </p:oleObj>
          </a:graphicData>
        </a:graphic>
      </p:graphicFrame>
      <p:sp>
        <p:nvSpPr>
          <p:cNvPr id="6" name="Rectangle 5"/>
          <p:cNvSpPr/>
          <p:nvPr/>
        </p:nvSpPr>
        <p:spPr>
          <a:xfrm>
            <a:off x="4064652" y="2549021"/>
            <a:ext cx="25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4445661" y="2549015"/>
            <a:ext cx="25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5046818" y="2549015"/>
            <a:ext cx="25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233086" y="2549009"/>
            <a:ext cx="25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en-CA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C:\Users\dwharder\Desktop\sy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97188" y="2960688"/>
            <a:ext cx="334803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simplified linear equation is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17410" name="Object 6"/>
          <p:cNvGraphicFramePr>
            <a:graphicFrameLocks noChangeAspect="1"/>
          </p:cNvGraphicFramePr>
          <p:nvPr/>
        </p:nvGraphicFramePr>
        <p:xfrm>
          <a:off x="2876550" y="2070100"/>
          <a:ext cx="3279775" cy="395288"/>
        </p:xfrm>
        <a:graphic>
          <a:graphicData uri="http://schemas.openxmlformats.org/presentationml/2006/ole">
            <p:oleObj spid="_x0000_s160775" name="Equation" r:id="rId5" imgW="1993900" imgH="241300" progId="Equation.DSMT4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4" descr="C:\Users\dwharder\Desktop\asdf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97188" y="2960688"/>
            <a:ext cx="334803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What happens if some of the adjacent values are on the boundary?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18438" name="Picture 6" descr="C:\Users\dwharder\Desktop\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9388" y="2498725"/>
            <a:ext cx="2808287" cy="189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781050" y="2492375"/>
            <a:ext cx="974725" cy="9921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2876550" y="2442648"/>
          <a:ext cx="3279775" cy="395288"/>
        </p:xfrm>
        <a:graphic>
          <a:graphicData uri="http://schemas.openxmlformats.org/presentationml/2006/ole">
            <p:oleObj spid="_x0000_s161800" name="Equation" r:id="rId6" imgW="1993900" imgH="241300" progId="Equation.DSMT4">
              <p:embed/>
            </p:oleObj>
          </a:graphicData>
        </a:graphic>
      </p:graphicFrame>
      <p:sp>
        <p:nvSpPr>
          <p:cNvPr id="10" name="Oval 9"/>
          <p:cNvSpPr/>
          <p:nvPr/>
        </p:nvSpPr>
        <p:spPr>
          <a:xfrm>
            <a:off x="3684588" y="2466461"/>
            <a:ext cx="455612" cy="369887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4" descr="C:\Users\dwharder\Desktop\asdf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97188" y="2960688"/>
            <a:ext cx="334803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Recall that the boundary values are all given, thus, in this case,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baseline="-25000" smtClean="0">
                <a:latin typeface="Times New Roman" pitchFamily="18" charset="0"/>
                <a:cs typeface="Times New Roman" pitchFamily="18" charset="0"/>
              </a:rPr>
              <a:t>1,4</a:t>
            </a:r>
            <a:r>
              <a:rPr lang="en-US" smtClean="0">
                <a:latin typeface="Arial" charset="0"/>
                <a:cs typeface="Arial" charset="0"/>
              </a:rPr>
              <a:t> is a given value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19458" name="Object 6"/>
          <p:cNvGraphicFramePr>
            <a:graphicFrameLocks noChangeAspect="1"/>
          </p:cNvGraphicFramePr>
          <p:nvPr/>
        </p:nvGraphicFramePr>
        <p:xfrm>
          <a:off x="2876550" y="2442648"/>
          <a:ext cx="3279775" cy="395288"/>
        </p:xfrm>
        <a:graphic>
          <a:graphicData uri="http://schemas.openxmlformats.org/presentationml/2006/ole">
            <p:oleObj spid="_x0000_s162823" name="Equation" r:id="rId5" imgW="1993900" imgH="241300" progId="Equation.DSMT4">
              <p:embed/>
            </p:oleObj>
          </a:graphicData>
        </a:graphic>
      </p:graphicFrame>
      <p:sp>
        <p:nvSpPr>
          <p:cNvPr id="11" name="Oval 10"/>
          <p:cNvSpPr/>
          <p:nvPr/>
        </p:nvSpPr>
        <p:spPr>
          <a:xfrm>
            <a:off x="3684588" y="2466461"/>
            <a:ext cx="455612" cy="369887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4" descr="C:\Users\dwharder\Desktop\asdf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97188" y="2960688"/>
            <a:ext cx="334803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Bring it to the other side…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20482" name="Object 6"/>
          <p:cNvGraphicFramePr>
            <a:graphicFrameLocks noChangeAspect="1"/>
          </p:cNvGraphicFramePr>
          <p:nvPr/>
        </p:nvGraphicFramePr>
        <p:xfrm>
          <a:off x="3422654" y="2443162"/>
          <a:ext cx="3049588" cy="395288"/>
        </p:xfrm>
        <a:graphic>
          <a:graphicData uri="http://schemas.openxmlformats.org/presentationml/2006/ole">
            <p:oleObj spid="_x0000_s163847" name="Equation" r:id="rId5" imgW="1854200" imgH="241300" progId="Equation.DSMT4">
              <p:embed/>
            </p:oleObj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 descr="C:\Users\dwharder\Desktop\alsfjk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87563" y="2960688"/>
            <a:ext cx="496728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Thus, at each of the 28 interior points, we could write down a linear equation: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21506" name="Object 6"/>
          <p:cNvGraphicFramePr>
            <a:graphicFrameLocks noChangeAspect="1"/>
          </p:cNvGraphicFramePr>
          <p:nvPr/>
        </p:nvGraphicFramePr>
        <p:xfrm>
          <a:off x="1958446" y="2373171"/>
          <a:ext cx="4865687" cy="479567"/>
        </p:xfrm>
        <a:graphic>
          <a:graphicData uri="http://schemas.openxmlformats.org/presentationml/2006/ole">
            <p:oleObj spid="_x0000_s164871" name="Equation" r:id="rId5" imgW="2565400" imgH="254000" progId="Equation.DSMT4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3" descr="C:\Users\dwharder\Desktop\alsfj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7563" y="2960688"/>
            <a:ext cx="496728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Solve the system of equations, to get the approximate values at each of the interior points…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3" descr="C:\Users\dwharder\Desktop\alsfj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7563" y="2960688"/>
            <a:ext cx="496728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gives us 28 linear equations in 28 unknowns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All the boundary values must be known…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" charset="0"/>
                <a:cs typeface="Arial" charset="0"/>
              </a:rPr>
              <a:t>Approximating a Solution in 3 Dimensions</a:t>
            </a:r>
            <a:endParaRPr lang="en-CA" sz="2800" dirty="0" smtClean="0">
              <a:latin typeface="Arial" charset="0"/>
              <a:cs typeface="Arial" charset="0"/>
            </a:endParaRPr>
          </a:p>
        </p:txBody>
      </p:sp>
      <p:sp>
        <p:nvSpPr>
          <p:cNvPr id="2253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It wouldn’t be very different in three dimensions, either…</a:t>
            </a:r>
          </a:p>
        </p:txBody>
      </p:sp>
      <p:graphicFrame>
        <p:nvGraphicFramePr>
          <p:cNvPr id="22530" name="Object 6"/>
          <p:cNvGraphicFramePr>
            <a:graphicFrameLocks noChangeAspect="1"/>
          </p:cNvGraphicFramePr>
          <p:nvPr/>
        </p:nvGraphicFramePr>
        <p:xfrm>
          <a:off x="457200" y="2149019"/>
          <a:ext cx="8435975" cy="516394"/>
        </p:xfrm>
        <a:graphic>
          <a:graphicData uri="http://schemas.openxmlformats.org/presentationml/2006/ole">
            <p:oleObj spid="_x0000_s165896" name="Equation" r:id="rId3" imgW="4140200" imgH="254000" progId="Equation.DSMT4">
              <p:embed/>
            </p:oleObj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Irregular Domains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Grids are perfect if we are attempting to approximate a solution on a rectangular region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Most systems are not rectangular…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We can solve Laplace’s equation on any simply connected or contiguous domain</a:t>
            </a: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71684" name="Picture 12" descr="C:\Users\dwharder\Desktop\region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8538" y="3749675"/>
            <a:ext cx="4752975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Motivating Example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  <a:r>
              <a:rPr lang="en-CA" smtClean="0">
                <a:latin typeface="Arial" charset="0"/>
                <a:cs typeface="Arial" charset="0"/>
              </a:rPr>
              <a:t>In one dimension, this simplifies to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where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smtClean="0">
                <a:latin typeface="Arial" charset="0"/>
                <a:cs typeface="Arial" charset="0"/>
              </a:rPr>
              <a:t> and the solution to any boundary-value problem is a straight line connecting the two end points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45411" name="Object 6"/>
          <p:cNvGraphicFramePr>
            <a:graphicFrameLocks noChangeAspect="1"/>
          </p:cNvGraphicFramePr>
          <p:nvPr/>
        </p:nvGraphicFramePr>
        <p:xfrm>
          <a:off x="4122738" y="2287588"/>
          <a:ext cx="857250" cy="687387"/>
        </p:xfrm>
        <a:graphic>
          <a:graphicData uri="http://schemas.openxmlformats.org/presentationml/2006/ole">
            <p:oleObj spid="_x0000_s145416" name="Equation" r:id="rId4" imgW="520700" imgH="419100" progId="Equation.DSMT4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4" descr="C:\Users\dwharder\Desktop\blah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0588" y="2671763"/>
            <a:ext cx="4859337" cy="327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Irregular Domains</a:t>
            </a: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7270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Suppose we have an irregular shape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Irregular Domains</a:t>
            </a: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It may be possible to impose a grid on the shape</a:t>
            </a:r>
          </a:p>
        </p:txBody>
      </p:sp>
      <p:pic>
        <p:nvPicPr>
          <p:cNvPr id="73732" name="Picture 3" descr="C:\Users\dwharder\Desktop\blah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6698" y="2671763"/>
            <a:ext cx="4859337" cy="327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6" name="Picture 2" descr="C:\Users\dwharder\Desktop\asdfsfd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3763" y="2671763"/>
            <a:ext cx="4859337" cy="327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Irregular Domains</a:t>
            </a: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747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Those points outside the region would have to be specified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C:\Users\dwharder\Desktop\sdf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3763" y="2671763"/>
            <a:ext cx="4859337" cy="327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7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Irregular Domains</a:t>
            </a: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7578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We could increase the number of points, but this may still be sub-optimal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C:\Users\dwharder\Desktop\sdf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3763" y="2671763"/>
            <a:ext cx="4859337" cy="327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Irregular Domains</a:t>
            </a: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768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We may have symmetries in one subdomain, but not in others</a:t>
            </a:r>
          </a:p>
        </p:txBody>
      </p:sp>
      <p:cxnSp>
        <p:nvCxnSpPr>
          <p:cNvPr id="6" name="Straight Connector 5"/>
          <p:cNvCxnSpPr/>
          <p:nvPr/>
        </p:nvCxnSpPr>
        <p:spPr>
          <a:xfrm rot="16200000" flipH="1">
            <a:off x="2205038" y="2708275"/>
            <a:ext cx="2808288" cy="28082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Finite Elements</a:t>
            </a:r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An alternative techniques, pioneered by Alexander Hrennikoff (a civil engineer) and Richard Courant in the early 1940s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Finite elements allow the user to use tessellations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This divides the domain into triangular sub-domains in two dimensions or tetrahedral sub-domains in three dimensions</a:t>
            </a: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The Nanotechnology students will see the finite-element method in their 3B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Initial and Boundary Conditions</a:t>
            </a:r>
          </a:p>
        </p:txBody>
      </p:sp>
      <p:sp>
        <p:nvSpPr>
          <p:cNvPr id="788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When you consider this grid, there are 16 unknown points</a:t>
            </a:r>
          </a:p>
        </p:txBody>
      </p:sp>
      <p:pic>
        <p:nvPicPr>
          <p:cNvPr id="78852" name="Picture 2" descr="C:\Users\dwharder\Desktop\asdfsfd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3763" y="2671763"/>
            <a:ext cx="4859337" cy="327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Initial and Boundary Conditions</a:t>
            </a:r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To create a system of linear equations, it’s necessary to label the points from 1 to 16 in some manner</a:t>
            </a:r>
          </a:p>
        </p:txBody>
      </p:sp>
      <p:pic>
        <p:nvPicPr>
          <p:cNvPr id="79876" name="Picture 2" descr="C:\Users\dwharder\Desktop\asdfsfd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3763" y="2671763"/>
            <a:ext cx="4859337" cy="327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7" name="TextBox 5"/>
          <p:cNvSpPr txBox="1">
            <a:spLocks noChangeArrowheads="1"/>
          </p:cNvSpPr>
          <p:nvPr/>
        </p:nvSpPr>
        <p:spPr bwMode="auto">
          <a:xfrm>
            <a:off x="2660650" y="31511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78" name="TextBox 6"/>
          <p:cNvSpPr txBox="1">
            <a:spLocks noChangeArrowheads="1"/>
          </p:cNvSpPr>
          <p:nvPr/>
        </p:nvSpPr>
        <p:spPr bwMode="auto">
          <a:xfrm>
            <a:off x="3176588" y="31511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79" name="TextBox 12"/>
          <p:cNvSpPr txBox="1">
            <a:spLocks noChangeArrowheads="1"/>
          </p:cNvSpPr>
          <p:nvPr/>
        </p:nvSpPr>
        <p:spPr bwMode="auto">
          <a:xfrm>
            <a:off x="2663825" y="3656013"/>
            <a:ext cx="4143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80" name="TextBox 13"/>
          <p:cNvSpPr txBox="1">
            <a:spLocks noChangeArrowheads="1"/>
          </p:cNvSpPr>
          <p:nvPr/>
        </p:nvSpPr>
        <p:spPr bwMode="auto">
          <a:xfrm>
            <a:off x="3179763" y="36560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81" name="TextBox 14"/>
          <p:cNvSpPr txBox="1">
            <a:spLocks noChangeArrowheads="1"/>
          </p:cNvSpPr>
          <p:nvPr/>
        </p:nvSpPr>
        <p:spPr bwMode="auto">
          <a:xfrm>
            <a:off x="3695700" y="36560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82" name="TextBox 20"/>
          <p:cNvSpPr txBox="1">
            <a:spLocks noChangeArrowheads="1"/>
          </p:cNvSpPr>
          <p:nvPr/>
        </p:nvSpPr>
        <p:spPr bwMode="auto">
          <a:xfrm>
            <a:off x="3182938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83" name="TextBox 21"/>
          <p:cNvSpPr txBox="1">
            <a:spLocks noChangeArrowheads="1"/>
          </p:cNvSpPr>
          <p:nvPr/>
        </p:nvSpPr>
        <p:spPr bwMode="auto">
          <a:xfrm>
            <a:off x="3698875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84" name="TextBox 22"/>
          <p:cNvSpPr txBox="1">
            <a:spLocks noChangeArrowheads="1"/>
          </p:cNvSpPr>
          <p:nvPr/>
        </p:nvSpPr>
        <p:spPr bwMode="auto">
          <a:xfrm>
            <a:off x="4216400" y="4179888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8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85" name="TextBox 23"/>
          <p:cNvSpPr txBox="1">
            <a:spLocks noChangeArrowheads="1"/>
          </p:cNvSpPr>
          <p:nvPr/>
        </p:nvSpPr>
        <p:spPr bwMode="auto">
          <a:xfrm>
            <a:off x="4741863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9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86" name="TextBox 24"/>
          <p:cNvSpPr txBox="1">
            <a:spLocks noChangeArrowheads="1"/>
          </p:cNvSpPr>
          <p:nvPr/>
        </p:nvSpPr>
        <p:spPr bwMode="auto">
          <a:xfrm>
            <a:off x="5230813" y="41798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10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87" name="TextBox 25"/>
          <p:cNvSpPr txBox="1">
            <a:spLocks noChangeArrowheads="1"/>
          </p:cNvSpPr>
          <p:nvPr/>
        </p:nvSpPr>
        <p:spPr bwMode="auto">
          <a:xfrm>
            <a:off x="5756275" y="4179888"/>
            <a:ext cx="4873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88" name="TextBox 28"/>
          <p:cNvSpPr txBox="1">
            <a:spLocks noChangeArrowheads="1"/>
          </p:cNvSpPr>
          <p:nvPr/>
        </p:nvSpPr>
        <p:spPr bwMode="auto">
          <a:xfrm>
            <a:off x="3663950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89" name="TextBox 29"/>
          <p:cNvSpPr txBox="1">
            <a:spLocks noChangeArrowheads="1"/>
          </p:cNvSpPr>
          <p:nvPr/>
        </p:nvSpPr>
        <p:spPr bwMode="auto">
          <a:xfrm>
            <a:off x="4179888" y="4713288"/>
            <a:ext cx="4937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90" name="TextBox 30"/>
          <p:cNvSpPr txBox="1">
            <a:spLocks noChangeArrowheads="1"/>
          </p:cNvSpPr>
          <p:nvPr/>
        </p:nvSpPr>
        <p:spPr bwMode="auto">
          <a:xfrm>
            <a:off x="4706938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91" name="TextBox 31"/>
          <p:cNvSpPr txBox="1">
            <a:spLocks noChangeArrowheads="1"/>
          </p:cNvSpPr>
          <p:nvPr/>
        </p:nvSpPr>
        <p:spPr bwMode="auto">
          <a:xfrm>
            <a:off x="5233988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92" name="TextBox 32"/>
          <p:cNvSpPr txBox="1">
            <a:spLocks noChangeArrowheads="1"/>
          </p:cNvSpPr>
          <p:nvPr/>
        </p:nvSpPr>
        <p:spPr bwMode="auto">
          <a:xfrm>
            <a:off x="5759450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57</a:t>
            </a:fld>
            <a:endParaRPr lang="en-CA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Initial and Boundary Conditions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We will need a mapping between what we will call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dirty="0" smtClean="0">
                <a:latin typeface="Arial" charset="0"/>
                <a:cs typeface="Arial" charset="0"/>
              </a:rPr>
              <a:t>-space and the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dirty="0" smtClean="0">
                <a:latin typeface="Arial" charset="0"/>
                <a:cs typeface="Arial" charset="0"/>
              </a:rPr>
              <a:t>-space</a:t>
            </a:r>
          </a:p>
          <a:p>
            <a:pPr>
              <a:buFont typeface="Arial" charset="0"/>
              <a:buNone/>
            </a:pPr>
            <a:r>
              <a:rPr lang="en-CA" sz="2800" dirty="0">
                <a:latin typeface="Arial" charset="0"/>
                <a:cs typeface="Arial" charset="0"/>
              </a:rPr>
              <a:t>	</a:t>
            </a:r>
            <a:r>
              <a:rPr lang="en-CA" sz="2800" dirty="0" smtClean="0">
                <a:latin typeface="Arial" charset="0"/>
                <a:cs typeface="Arial" charset="0"/>
              </a:rPr>
              <a:t> </a:t>
            </a:r>
            <a:r>
              <a:rPr lang="en-CA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 ↔ </a:t>
            </a:r>
            <a:r>
              <a:rPr lang="en-CA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2000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2,2</a:t>
            </a:r>
            <a:r>
              <a:rPr lang="en-CA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Arial" charset="0"/>
                <a:cs typeface="Arial" charset="0"/>
              </a:rPr>
              <a:t>	</a:t>
            </a:r>
            <a:r>
              <a:rPr lang="en-CA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CA" sz="2000" dirty="0" smtClean="0">
                <a:latin typeface="Arial" charset="0"/>
                <a:cs typeface="Arial" charset="0"/>
              </a:rPr>
              <a:t>↔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2000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2,3</a:t>
            </a:r>
            <a:r>
              <a:rPr lang="en-CA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CA" sz="2000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CA" sz="2000" dirty="0" smtClean="0">
                <a:latin typeface="Arial" charset="0"/>
                <a:cs typeface="Arial" charset="0"/>
              </a:rPr>
              <a:t>		</a:t>
            </a:r>
            <a:r>
              <a:rPr lang="en-CA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CA" sz="2000" dirty="0" smtClean="0">
                <a:latin typeface="Arial" charset="0"/>
                <a:cs typeface="Arial" charset="0"/>
              </a:rPr>
              <a:t>↔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2000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3,2</a:t>
            </a:r>
            <a:r>
              <a:rPr lang="en-CA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Arial" charset="0"/>
                <a:cs typeface="Arial" charset="0"/>
              </a:rPr>
              <a:t>	</a:t>
            </a:r>
            <a:r>
              <a:rPr lang="en-CA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CA" sz="2000" dirty="0" smtClean="0">
                <a:latin typeface="Arial" charset="0"/>
                <a:cs typeface="Arial" charset="0"/>
              </a:rPr>
              <a:t>↔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2000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3,3</a:t>
            </a:r>
            <a:r>
              <a:rPr lang="en-CA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CA" sz="2000" baseline="-25000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CA" sz="2000" dirty="0" smtClean="0">
                <a:latin typeface="Arial" charset="0"/>
                <a:cs typeface="Arial" charset="0"/>
              </a:rPr>
              <a:t>		</a:t>
            </a:r>
            <a:r>
              <a:rPr lang="en-CA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CA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Arial" charset="0"/>
                <a:cs typeface="Arial" charset="0"/>
              </a:rPr>
              <a:t>↔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2000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3,4</a:t>
            </a:r>
            <a:r>
              <a:rPr lang="en-CA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Arial" charset="0"/>
                <a:cs typeface="Arial" charset="0"/>
              </a:rPr>
              <a:t>	</a:t>
            </a:r>
            <a:r>
              <a:rPr lang="en-CA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CA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Arial" charset="0"/>
                <a:cs typeface="Arial" charset="0"/>
              </a:rPr>
              <a:t>↔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2000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4,3</a:t>
            </a:r>
            <a:r>
              <a:rPr lang="en-CA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CA" sz="2000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CA" sz="2000" dirty="0" smtClean="0">
                <a:latin typeface="Arial" charset="0"/>
                <a:cs typeface="Arial" charset="0"/>
              </a:rPr>
              <a:t>		</a:t>
            </a:r>
            <a:r>
              <a:rPr lang="en-CA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CA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Arial" charset="0"/>
                <a:cs typeface="Arial" charset="0"/>
              </a:rPr>
              <a:t>↔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2000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4,4</a:t>
            </a:r>
            <a:r>
              <a:rPr lang="en-CA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Arial" charset="0"/>
                <a:cs typeface="Arial" charset="0"/>
              </a:rPr>
              <a:t>	</a:t>
            </a:r>
            <a:r>
              <a:rPr lang="en-CA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CA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Arial" charset="0"/>
                <a:cs typeface="Arial" charset="0"/>
              </a:rPr>
              <a:t>↔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2000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4,5</a:t>
            </a:r>
            <a:r>
              <a:rPr lang="en-CA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CA" sz="2000" baseline="-25000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CA" sz="2000" dirty="0" smtClean="0">
                <a:latin typeface="Arial" charset="0"/>
                <a:cs typeface="Arial" charset="0"/>
              </a:rPr>
              <a:t>		</a:t>
            </a:r>
            <a:r>
              <a:rPr lang="en-CA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CA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Arial" charset="0"/>
                <a:cs typeface="Arial" charset="0"/>
              </a:rPr>
              <a:t>↔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2000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4,6</a:t>
            </a:r>
            <a:r>
              <a:rPr lang="en-CA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Arial" charset="0"/>
                <a:cs typeface="Arial" charset="0"/>
              </a:rPr>
              <a:t>	</a:t>
            </a:r>
            <a:r>
              <a:rPr lang="en-CA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CA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Arial" charset="0"/>
                <a:cs typeface="Arial" charset="0"/>
              </a:rPr>
              <a:t>↔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2000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4,7</a:t>
            </a:r>
            <a:r>
              <a:rPr lang="en-CA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CA" sz="2000" baseline="-25000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CA" sz="2000" dirty="0" smtClean="0">
                <a:latin typeface="Arial" charset="0"/>
                <a:cs typeface="Arial" charset="0"/>
              </a:rPr>
              <a:t>		</a:t>
            </a:r>
            <a:r>
              <a:rPr lang="en-CA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  <a:r>
              <a:rPr lang="en-CA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Arial" charset="0"/>
                <a:cs typeface="Arial" charset="0"/>
              </a:rPr>
              <a:t>↔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2000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4,8</a:t>
            </a:r>
            <a:r>
              <a:rPr lang="en-CA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Arial" charset="0"/>
                <a:cs typeface="Arial" charset="0"/>
              </a:rPr>
              <a:t>	</a:t>
            </a:r>
            <a:r>
              <a:rPr lang="en-CA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CA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Arial" charset="0"/>
                <a:cs typeface="Arial" charset="0"/>
              </a:rPr>
              <a:t>↔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2000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5,4</a:t>
            </a:r>
            <a:r>
              <a:rPr lang="en-CA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CA" sz="2000" baseline="-25000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CA" sz="2000" dirty="0" smtClean="0">
                <a:latin typeface="Arial" charset="0"/>
                <a:cs typeface="Arial" charset="0"/>
              </a:rPr>
              <a:t>		</a:t>
            </a:r>
            <a:r>
              <a:rPr lang="en-CA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Arial" charset="0"/>
                <a:cs typeface="Arial" charset="0"/>
              </a:rPr>
              <a:t>↔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2000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5,5</a:t>
            </a:r>
            <a:r>
              <a:rPr lang="en-CA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Arial" charset="0"/>
                <a:cs typeface="Arial" charset="0"/>
              </a:rPr>
              <a:t>	</a:t>
            </a:r>
            <a:r>
              <a:rPr lang="en-CA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14</a:t>
            </a:r>
            <a:r>
              <a:rPr lang="en-CA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Arial" charset="0"/>
                <a:cs typeface="Arial" charset="0"/>
              </a:rPr>
              <a:t>↔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2000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5,6</a:t>
            </a:r>
            <a:r>
              <a:rPr lang="en-CA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Font typeface="Arial" charset="0"/>
              <a:buNone/>
            </a:pPr>
            <a:r>
              <a:rPr lang="en-CA" sz="2000" dirty="0" smtClean="0">
                <a:latin typeface="Arial" charset="0"/>
                <a:cs typeface="Arial" charset="0"/>
              </a:rPr>
              <a:t>		</a:t>
            </a:r>
            <a:r>
              <a:rPr lang="en-CA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r>
              <a:rPr lang="en-CA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Arial" charset="0"/>
                <a:cs typeface="Arial" charset="0"/>
              </a:rPr>
              <a:t>↔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2000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5,7</a:t>
            </a:r>
            <a:r>
              <a:rPr lang="en-CA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Arial" charset="0"/>
                <a:cs typeface="Arial" charset="0"/>
              </a:rPr>
              <a:t>	</a:t>
            </a:r>
            <a:r>
              <a:rPr lang="en-CA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16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Arial" charset="0"/>
                <a:cs typeface="Arial" charset="0"/>
              </a:rPr>
              <a:t>↔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2000" baseline="-25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5,8</a:t>
            </a:r>
            <a:r>
              <a:rPr lang="en-CA" sz="20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CA" sz="2000" baseline="-25000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0900" name="Picture 2" descr="C:\Users\dwharder\Desktop\asdfsfd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76713" y="2671763"/>
            <a:ext cx="4859337" cy="327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1" name="TextBox 5"/>
          <p:cNvSpPr txBox="1">
            <a:spLocks noChangeArrowheads="1"/>
          </p:cNvSpPr>
          <p:nvPr/>
        </p:nvSpPr>
        <p:spPr bwMode="auto">
          <a:xfrm>
            <a:off x="4683125" y="3155950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2" name="TextBox 6"/>
          <p:cNvSpPr txBox="1">
            <a:spLocks noChangeArrowheads="1"/>
          </p:cNvSpPr>
          <p:nvPr/>
        </p:nvSpPr>
        <p:spPr bwMode="auto">
          <a:xfrm>
            <a:off x="5199063" y="3155950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3" name="TextBox 12"/>
          <p:cNvSpPr txBox="1">
            <a:spLocks noChangeArrowheads="1"/>
          </p:cNvSpPr>
          <p:nvPr/>
        </p:nvSpPr>
        <p:spPr bwMode="auto">
          <a:xfrm>
            <a:off x="4686300" y="3689350"/>
            <a:ext cx="4143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4" name="TextBox 13"/>
          <p:cNvSpPr txBox="1">
            <a:spLocks noChangeArrowheads="1"/>
          </p:cNvSpPr>
          <p:nvPr/>
        </p:nvSpPr>
        <p:spPr bwMode="auto">
          <a:xfrm>
            <a:off x="5192713" y="36845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5" name="TextBox 14"/>
          <p:cNvSpPr txBox="1">
            <a:spLocks noChangeArrowheads="1"/>
          </p:cNvSpPr>
          <p:nvPr/>
        </p:nvSpPr>
        <p:spPr bwMode="auto">
          <a:xfrm>
            <a:off x="5738813" y="3689350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6" name="TextBox 20"/>
          <p:cNvSpPr txBox="1">
            <a:spLocks noChangeArrowheads="1"/>
          </p:cNvSpPr>
          <p:nvPr/>
        </p:nvSpPr>
        <p:spPr bwMode="auto">
          <a:xfrm>
            <a:off x="5200650" y="422433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7" name="TextBox 21"/>
          <p:cNvSpPr txBox="1">
            <a:spLocks noChangeArrowheads="1"/>
          </p:cNvSpPr>
          <p:nvPr/>
        </p:nvSpPr>
        <p:spPr bwMode="auto">
          <a:xfrm>
            <a:off x="5716588" y="422433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8" name="TextBox 22"/>
          <p:cNvSpPr txBox="1">
            <a:spLocks noChangeArrowheads="1"/>
          </p:cNvSpPr>
          <p:nvPr/>
        </p:nvSpPr>
        <p:spPr bwMode="auto">
          <a:xfrm>
            <a:off x="6248400" y="4219575"/>
            <a:ext cx="414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9" name="TextBox 23"/>
          <p:cNvSpPr txBox="1">
            <a:spLocks noChangeArrowheads="1"/>
          </p:cNvSpPr>
          <p:nvPr/>
        </p:nvSpPr>
        <p:spPr bwMode="auto">
          <a:xfrm>
            <a:off x="6781800" y="422433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10" name="TextBox 24"/>
          <p:cNvSpPr txBox="1">
            <a:spLocks noChangeArrowheads="1"/>
          </p:cNvSpPr>
          <p:nvPr/>
        </p:nvSpPr>
        <p:spPr bwMode="auto">
          <a:xfrm>
            <a:off x="7245350" y="4219575"/>
            <a:ext cx="492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11" name="TextBox 25"/>
          <p:cNvSpPr txBox="1">
            <a:spLocks noChangeArrowheads="1"/>
          </p:cNvSpPr>
          <p:nvPr/>
        </p:nvSpPr>
        <p:spPr bwMode="auto">
          <a:xfrm>
            <a:off x="7783513" y="4224338"/>
            <a:ext cx="4873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12" name="TextBox 28"/>
          <p:cNvSpPr txBox="1">
            <a:spLocks noChangeArrowheads="1"/>
          </p:cNvSpPr>
          <p:nvPr/>
        </p:nvSpPr>
        <p:spPr bwMode="auto">
          <a:xfrm>
            <a:off x="5657850" y="474821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13" name="TextBox 29"/>
          <p:cNvSpPr txBox="1">
            <a:spLocks noChangeArrowheads="1"/>
          </p:cNvSpPr>
          <p:nvPr/>
        </p:nvSpPr>
        <p:spPr bwMode="auto">
          <a:xfrm>
            <a:off x="6189663" y="4754563"/>
            <a:ext cx="4937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14" name="TextBox 30"/>
          <p:cNvSpPr txBox="1">
            <a:spLocks noChangeArrowheads="1"/>
          </p:cNvSpPr>
          <p:nvPr/>
        </p:nvSpPr>
        <p:spPr bwMode="auto">
          <a:xfrm>
            <a:off x="6713538" y="4749800"/>
            <a:ext cx="492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14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15" name="TextBox 31"/>
          <p:cNvSpPr txBox="1">
            <a:spLocks noChangeArrowheads="1"/>
          </p:cNvSpPr>
          <p:nvPr/>
        </p:nvSpPr>
        <p:spPr bwMode="auto">
          <a:xfrm>
            <a:off x="7248525" y="4752975"/>
            <a:ext cx="492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16" name="TextBox 32"/>
          <p:cNvSpPr txBox="1">
            <a:spLocks noChangeArrowheads="1"/>
          </p:cNvSpPr>
          <p:nvPr/>
        </p:nvSpPr>
        <p:spPr bwMode="auto">
          <a:xfrm>
            <a:off x="7773988" y="4752975"/>
            <a:ext cx="492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16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17" name="TextBox 5"/>
          <p:cNvSpPr txBox="1">
            <a:spLocks noChangeArrowheads="1"/>
          </p:cNvSpPr>
          <p:nvPr/>
        </p:nvSpPr>
        <p:spPr bwMode="auto">
          <a:xfrm>
            <a:off x="4949825" y="340836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2,2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18" name="TextBox 6"/>
          <p:cNvSpPr txBox="1">
            <a:spLocks noChangeArrowheads="1"/>
          </p:cNvSpPr>
          <p:nvPr/>
        </p:nvSpPr>
        <p:spPr bwMode="auto">
          <a:xfrm>
            <a:off x="5473700" y="340836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2,3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19" name="TextBox 12"/>
          <p:cNvSpPr txBox="1">
            <a:spLocks noChangeArrowheads="1"/>
          </p:cNvSpPr>
          <p:nvPr/>
        </p:nvSpPr>
        <p:spPr bwMode="auto">
          <a:xfrm>
            <a:off x="4953000" y="39131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3,2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20" name="TextBox 13"/>
          <p:cNvSpPr txBox="1">
            <a:spLocks noChangeArrowheads="1"/>
          </p:cNvSpPr>
          <p:nvPr/>
        </p:nvSpPr>
        <p:spPr bwMode="auto">
          <a:xfrm>
            <a:off x="5476875" y="39131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3,3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21" name="TextBox 14"/>
          <p:cNvSpPr txBox="1">
            <a:spLocks noChangeArrowheads="1"/>
          </p:cNvSpPr>
          <p:nvPr/>
        </p:nvSpPr>
        <p:spPr bwMode="auto">
          <a:xfrm>
            <a:off x="5992813" y="39131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3,4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22" name="TextBox 20"/>
          <p:cNvSpPr txBox="1">
            <a:spLocks noChangeArrowheads="1"/>
          </p:cNvSpPr>
          <p:nvPr/>
        </p:nvSpPr>
        <p:spPr bwMode="auto">
          <a:xfrm>
            <a:off x="5480050" y="443706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4,3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23" name="TextBox 21"/>
          <p:cNvSpPr txBox="1">
            <a:spLocks noChangeArrowheads="1"/>
          </p:cNvSpPr>
          <p:nvPr/>
        </p:nvSpPr>
        <p:spPr bwMode="auto">
          <a:xfrm>
            <a:off x="5995988" y="443706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4,4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24" name="TextBox 22"/>
          <p:cNvSpPr txBox="1">
            <a:spLocks noChangeArrowheads="1"/>
          </p:cNvSpPr>
          <p:nvPr/>
        </p:nvSpPr>
        <p:spPr bwMode="auto">
          <a:xfrm>
            <a:off x="6575425" y="443706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4,5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25" name="TextBox 23"/>
          <p:cNvSpPr txBox="1">
            <a:spLocks noChangeArrowheads="1"/>
          </p:cNvSpPr>
          <p:nvPr/>
        </p:nvSpPr>
        <p:spPr bwMode="auto">
          <a:xfrm>
            <a:off x="7100888" y="443706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4,6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26" name="TextBox 24"/>
          <p:cNvSpPr txBox="1">
            <a:spLocks noChangeArrowheads="1"/>
          </p:cNvSpPr>
          <p:nvPr/>
        </p:nvSpPr>
        <p:spPr bwMode="auto">
          <a:xfrm>
            <a:off x="7589838" y="443706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4,7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27" name="TextBox 25"/>
          <p:cNvSpPr txBox="1">
            <a:spLocks noChangeArrowheads="1"/>
          </p:cNvSpPr>
          <p:nvPr/>
        </p:nvSpPr>
        <p:spPr bwMode="auto">
          <a:xfrm>
            <a:off x="8131175" y="443706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4,8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28" name="TextBox 28"/>
          <p:cNvSpPr txBox="1">
            <a:spLocks noChangeArrowheads="1"/>
          </p:cNvSpPr>
          <p:nvPr/>
        </p:nvSpPr>
        <p:spPr bwMode="auto">
          <a:xfrm>
            <a:off x="6022975" y="497046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5,4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29" name="TextBox 29"/>
          <p:cNvSpPr txBox="1">
            <a:spLocks noChangeArrowheads="1"/>
          </p:cNvSpPr>
          <p:nvPr/>
        </p:nvSpPr>
        <p:spPr bwMode="auto">
          <a:xfrm>
            <a:off x="6538913" y="497046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5,5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30" name="TextBox 30"/>
          <p:cNvSpPr txBox="1">
            <a:spLocks noChangeArrowheads="1"/>
          </p:cNvSpPr>
          <p:nvPr/>
        </p:nvSpPr>
        <p:spPr bwMode="auto">
          <a:xfrm>
            <a:off x="7065963" y="497046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5,6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31" name="TextBox 31"/>
          <p:cNvSpPr txBox="1">
            <a:spLocks noChangeArrowheads="1"/>
          </p:cNvSpPr>
          <p:nvPr/>
        </p:nvSpPr>
        <p:spPr bwMode="auto">
          <a:xfrm>
            <a:off x="7593013" y="497046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5,7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32" name="TextBox 32"/>
          <p:cNvSpPr txBox="1">
            <a:spLocks noChangeArrowheads="1"/>
          </p:cNvSpPr>
          <p:nvPr/>
        </p:nvSpPr>
        <p:spPr bwMode="auto">
          <a:xfrm>
            <a:off x="8134350" y="497046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5,8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58</a:t>
            </a:fld>
            <a:endParaRPr lang="en-CA"/>
          </a:p>
        </p:txBody>
      </p:sp>
      <p:sp>
        <p:nvSpPr>
          <p:cNvPr id="38" name="Footer Placeholder 3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Boundary Conditions</a:t>
            </a:r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Now, suppose the boundary conditions are:</a:t>
            </a:r>
          </a:p>
          <a:p>
            <a:pPr lvl="1" algn="ctr">
              <a:buNone/>
            </a:pP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±5 V</a:t>
            </a:r>
            <a:r>
              <a:rPr lang="en-CA" dirty="0" smtClean="0">
                <a:latin typeface="Arial" charset="0"/>
                <a:cs typeface="Arial" charset="0"/>
              </a:rPr>
              <a:t> at the ends and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0 V</a:t>
            </a:r>
            <a:r>
              <a:rPr lang="en-CA" dirty="0" smtClean="0">
                <a:latin typeface="Arial" charset="0"/>
                <a:cs typeface="Arial" charset="0"/>
              </a:rPr>
              <a:t> everywhere else</a:t>
            </a:r>
          </a:p>
        </p:txBody>
      </p:sp>
      <p:pic>
        <p:nvPicPr>
          <p:cNvPr id="81924" name="Picture 7" descr="C:\Users\dwharder\Desktop\b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3763" y="2670175"/>
            <a:ext cx="4859337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Motivating Example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CA" dirty="0" smtClean="0">
                <a:latin typeface="Arial" charset="0"/>
                <a:cs typeface="Arial" charset="0"/>
              </a:rPr>
              <a:t>If we are dealing with soap films, the force that exerted by the film is proportional to the concavity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With concentrations, thermal energy and electric potentials, for a system to be in steady state, the</a:t>
            </a:r>
            <a:r>
              <a:rPr lang="en-CA" i="1" dirty="0" smtClean="0">
                <a:latin typeface="Arial" charset="0"/>
                <a:cs typeface="Arial" charset="0"/>
              </a:rPr>
              <a:t> forces</a:t>
            </a:r>
            <a:r>
              <a:rPr lang="en-CA" dirty="0" smtClean="0">
                <a:latin typeface="Arial" charset="0"/>
                <a:cs typeface="Arial" charset="0"/>
              </a:rPr>
              <a:t> exerted by the second derivatives with respect to concentration, thermal energy and electric potentials must be zero and cancel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Boundary Conditions</a:t>
            </a:r>
          </a:p>
        </p:txBody>
      </p:sp>
      <p:sp>
        <p:nvSpPr>
          <p:cNvPr id="829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Those points closest to these boundaries would be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given the specified values</a:t>
            </a:r>
          </a:p>
        </p:txBody>
      </p:sp>
      <p:pic>
        <p:nvPicPr>
          <p:cNvPr id="82948" name="Picture 5" descr="C:\Users\dwharder\Desktop\bl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9" name="Picture 6" descr="C:\Users\dwharder\Desktop\bl4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63763" y="2670175"/>
            <a:ext cx="4859337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60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2" name="Picture 8" descr="C:\Users\dwharder\Desktop\bl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3763" y="2670175"/>
            <a:ext cx="4859337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Solutions</a:t>
            </a:r>
          </a:p>
        </p:txBody>
      </p:sp>
      <p:sp>
        <p:nvSpPr>
          <p:cNvPr id="839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Now we have a grid of points where each has either: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A specified value (the boundary values), or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Unknown values (what we will solve for)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</a:t>
            </a: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83973" name="Picture 5" descr="C:\Users\dwharder\Desktop\bl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4" name="TextBox 22"/>
          <p:cNvSpPr txBox="1">
            <a:spLocks noChangeArrowheads="1"/>
          </p:cNvSpPr>
          <p:nvPr/>
        </p:nvSpPr>
        <p:spPr bwMode="auto">
          <a:xfrm>
            <a:off x="2660650" y="31511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75" name="TextBox 23"/>
          <p:cNvSpPr txBox="1">
            <a:spLocks noChangeArrowheads="1"/>
          </p:cNvSpPr>
          <p:nvPr/>
        </p:nvSpPr>
        <p:spPr bwMode="auto">
          <a:xfrm>
            <a:off x="3176588" y="31511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76" name="TextBox 24"/>
          <p:cNvSpPr txBox="1">
            <a:spLocks noChangeArrowheads="1"/>
          </p:cNvSpPr>
          <p:nvPr/>
        </p:nvSpPr>
        <p:spPr bwMode="auto">
          <a:xfrm>
            <a:off x="2663825" y="3656013"/>
            <a:ext cx="4143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77" name="TextBox 25"/>
          <p:cNvSpPr txBox="1">
            <a:spLocks noChangeArrowheads="1"/>
          </p:cNvSpPr>
          <p:nvPr/>
        </p:nvSpPr>
        <p:spPr bwMode="auto">
          <a:xfrm>
            <a:off x="3179763" y="36560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78" name="TextBox 26"/>
          <p:cNvSpPr txBox="1">
            <a:spLocks noChangeArrowheads="1"/>
          </p:cNvSpPr>
          <p:nvPr/>
        </p:nvSpPr>
        <p:spPr bwMode="auto">
          <a:xfrm>
            <a:off x="3695700" y="36560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79" name="TextBox 27"/>
          <p:cNvSpPr txBox="1">
            <a:spLocks noChangeArrowheads="1"/>
          </p:cNvSpPr>
          <p:nvPr/>
        </p:nvSpPr>
        <p:spPr bwMode="auto">
          <a:xfrm>
            <a:off x="3182938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80" name="TextBox 28"/>
          <p:cNvSpPr txBox="1">
            <a:spLocks noChangeArrowheads="1"/>
          </p:cNvSpPr>
          <p:nvPr/>
        </p:nvSpPr>
        <p:spPr bwMode="auto">
          <a:xfrm>
            <a:off x="3698875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81" name="TextBox 29"/>
          <p:cNvSpPr txBox="1">
            <a:spLocks noChangeArrowheads="1"/>
          </p:cNvSpPr>
          <p:nvPr/>
        </p:nvSpPr>
        <p:spPr bwMode="auto">
          <a:xfrm>
            <a:off x="4216400" y="4179888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8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82" name="TextBox 30"/>
          <p:cNvSpPr txBox="1">
            <a:spLocks noChangeArrowheads="1"/>
          </p:cNvSpPr>
          <p:nvPr/>
        </p:nvSpPr>
        <p:spPr bwMode="auto">
          <a:xfrm>
            <a:off x="4741863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 dirty="0">
                <a:latin typeface="Times New Roman" pitchFamily="18" charset="0"/>
                <a:cs typeface="Times New Roman" pitchFamily="18" charset="0"/>
              </a:rPr>
              <a:t>9</a:t>
            </a:r>
            <a:endParaRPr lang="en-CA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83" name="TextBox 31"/>
          <p:cNvSpPr txBox="1">
            <a:spLocks noChangeArrowheads="1"/>
          </p:cNvSpPr>
          <p:nvPr/>
        </p:nvSpPr>
        <p:spPr bwMode="auto">
          <a:xfrm>
            <a:off x="5230813" y="41798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10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84" name="TextBox 32"/>
          <p:cNvSpPr txBox="1">
            <a:spLocks noChangeArrowheads="1"/>
          </p:cNvSpPr>
          <p:nvPr/>
        </p:nvSpPr>
        <p:spPr bwMode="auto">
          <a:xfrm>
            <a:off x="5756275" y="4179888"/>
            <a:ext cx="4873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85" name="TextBox 33"/>
          <p:cNvSpPr txBox="1">
            <a:spLocks noChangeArrowheads="1"/>
          </p:cNvSpPr>
          <p:nvPr/>
        </p:nvSpPr>
        <p:spPr bwMode="auto">
          <a:xfrm>
            <a:off x="3663950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86" name="TextBox 34"/>
          <p:cNvSpPr txBox="1">
            <a:spLocks noChangeArrowheads="1"/>
          </p:cNvSpPr>
          <p:nvPr/>
        </p:nvSpPr>
        <p:spPr bwMode="auto">
          <a:xfrm>
            <a:off x="4179888" y="4713288"/>
            <a:ext cx="4937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87" name="TextBox 35"/>
          <p:cNvSpPr txBox="1">
            <a:spLocks noChangeArrowheads="1"/>
          </p:cNvSpPr>
          <p:nvPr/>
        </p:nvSpPr>
        <p:spPr bwMode="auto">
          <a:xfrm>
            <a:off x="4706938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88" name="TextBox 36"/>
          <p:cNvSpPr txBox="1">
            <a:spLocks noChangeArrowheads="1"/>
          </p:cNvSpPr>
          <p:nvPr/>
        </p:nvSpPr>
        <p:spPr bwMode="auto">
          <a:xfrm>
            <a:off x="5233988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89" name="TextBox 37"/>
          <p:cNvSpPr txBox="1">
            <a:spLocks noChangeArrowheads="1"/>
          </p:cNvSpPr>
          <p:nvPr/>
        </p:nvSpPr>
        <p:spPr bwMode="auto">
          <a:xfrm>
            <a:off x="5759450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61</a:t>
            </a:fld>
            <a:endParaRPr lang="en-CA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Solutions</a:t>
            </a:r>
          </a:p>
        </p:txBody>
      </p:sp>
      <p:sp>
        <p:nvSpPr>
          <p:cNvPr id="2355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At each unknown point, we apply the finite-difference equation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23557" name="Picture 8" descr="C:\Users\dwharder\Desktop\bl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63763" y="2670175"/>
            <a:ext cx="4859337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5" descr="C:\Users\dwharder\Desktop\bl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3554" name="Object 6"/>
          <p:cNvGraphicFramePr>
            <a:graphicFrameLocks noChangeAspect="1"/>
          </p:cNvGraphicFramePr>
          <p:nvPr/>
        </p:nvGraphicFramePr>
        <p:xfrm>
          <a:off x="2406650" y="2128838"/>
          <a:ext cx="4219575" cy="415925"/>
        </p:xfrm>
        <a:graphic>
          <a:graphicData uri="http://schemas.openxmlformats.org/presentationml/2006/ole">
            <p:oleObj spid="_x0000_s166919" name="Equation" r:id="rId5" imgW="2565400" imgH="254000" progId="Equation.DSMT4">
              <p:embed/>
            </p:oleObj>
          </a:graphicData>
        </a:graphic>
      </p:graphicFrame>
      <p:sp>
        <p:nvSpPr>
          <p:cNvPr id="23559" name="TextBox 24"/>
          <p:cNvSpPr txBox="1">
            <a:spLocks noChangeArrowheads="1"/>
          </p:cNvSpPr>
          <p:nvPr/>
        </p:nvSpPr>
        <p:spPr bwMode="auto">
          <a:xfrm>
            <a:off x="2660650" y="31511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60" name="TextBox 25"/>
          <p:cNvSpPr txBox="1">
            <a:spLocks noChangeArrowheads="1"/>
          </p:cNvSpPr>
          <p:nvPr/>
        </p:nvSpPr>
        <p:spPr bwMode="auto">
          <a:xfrm>
            <a:off x="3176588" y="31511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61" name="TextBox 26"/>
          <p:cNvSpPr txBox="1">
            <a:spLocks noChangeArrowheads="1"/>
          </p:cNvSpPr>
          <p:nvPr/>
        </p:nvSpPr>
        <p:spPr bwMode="auto">
          <a:xfrm>
            <a:off x="2663825" y="3656013"/>
            <a:ext cx="4143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62" name="TextBox 27"/>
          <p:cNvSpPr txBox="1">
            <a:spLocks noChangeArrowheads="1"/>
          </p:cNvSpPr>
          <p:nvPr/>
        </p:nvSpPr>
        <p:spPr bwMode="auto">
          <a:xfrm>
            <a:off x="3179763" y="36560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63" name="TextBox 28"/>
          <p:cNvSpPr txBox="1">
            <a:spLocks noChangeArrowheads="1"/>
          </p:cNvSpPr>
          <p:nvPr/>
        </p:nvSpPr>
        <p:spPr bwMode="auto">
          <a:xfrm>
            <a:off x="3695700" y="36560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64" name="TextBox 29"/>
          <p:cNvSpPr txBox="1">
            <a:spLocks noChangeArrowheads="1"/>
          </p:cNvSpPr>
          <p:nvPr/>
        </p:nvSpPr>
        <p:spPr bwMode="auto">
          <a:xfrm>
            <a:off x="3182938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65" name="TextBox 30"/>
          <p:cNvSpPr txBox="1">
            <a:spLocks noChangeArrowheads="1"/>
          </p:cNvSpPr>
          <p:nvPr/>
        </p:nvSpPr>
        <p:spPr bwMode="auto">
          <a:xfrm>
            <a:off x="3698875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66" name="TextBox 31"/>
          <p:cNvSpPr txBox="1">
            <a:spLocks noChangeArrowheads="1"/>
          </p:cNvSpPr>
          <p:nvPr/>
        </p:nvSpPr>
        <p:spPr bwMode="auto">
          <a:xfrm>
            <a:off x="4216400" y="4179888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8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67" name="TextBox 32"/>
          <p:cNvSpPr txBox="1">
            <a:spLocks noChangeArrowheads="1"/>
          </p:cNvSpPr>
          <p:nvPr/>
        </p:nvSpPr>
        <p:spPr bwMode="auto">
          <a:xfrm>
            <a:off x="4741863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9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68" name="TextBox 33"/>
          <p:cNvSpPr txBox="1">
            <a:spLocks noChangeArrowheads="1"/>
          </p:cNvSpPr>
          <p:nvPr/>
        </p:nvSpPr>
        <p:spPr bwMode="auto">
          <a:xfrm>
            <a:off x="5230813" y="41798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10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69" name="TextBox 34"/>
          <p:cNvSpPr txBox="1">
            <a:spLocks noChangeArrowheads="1"/>
          </p:cNvSpPr>
          <p:nvPr/>
        </p:nvSpPr>
        <p:spPr bwMode="auto">
          <a:xfrm>
            <a:off x="5756275" y="4179888"/>
            <a:ext cx="4873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70" name="TextBox 35"/>
          <p:cNvSpPr txBox="1">
            <a:spLocks noChangeArrowheads="1"/>
          </p:cNvSpPr>
          <p:nvPr/>
        </p:nvSpPr>
        <p:spPr bwMode="auto">
          <a:xfrm>
            <a:off x="3663950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71" name="TextBox 36"/>
          <p:cNvSpPr txBox="1">
            <a:spLocks noChangeArrowheads="1"/>
          </p:cNvSpPr>
          <p:nvPr/>
        </p:nvSpPr>
        <p:spPr bwMode="auto">
          <a:xfrm>
            <a:off x="4179888" y="4713288"/>
            <a:ext cx="4937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72" name="TextBox 37"/>
          <p:cNvSpPr txBox="1">
            <a:spLocks noChangeArrowheads="1"/>
          </p:cNvSpPr>
          <p:nvPr/>
        </p:nvSpPr>
        <p:spPr bwMode="auto">
          <a:xfrm>
            <a:off x="4706938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73" name="TextBox 38"/>
          <p:cNvSpPr txBox="1">
            <a:spLocks noChangeArrowheads="1"/>
          </p:cNvSpPr>
          <p:nvPr/>
        </p:nvSpPr>
        <p:spPr bwMode="auto">
          <a:xfrm>
            <a:off x="5233988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74" name="TextBox 39"/>
          <p:cNvSpPr txBox="1">
            <a:spLocks noChangeArrowheads="1"/>
          </p:cNvSpPr>
          <p:nvPr/>
        </p:nvSpPr>
        <p:spPr bwMode="auto">
          <a:xfrm>
            <a:off x="5759450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6916" name="Picture 4" descr="C:\Users\dwharder\Desktop\asdlfjk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5367" y="4256063"/>
            <a:ext cx="2169130" cy="2209750"/>
          </a:xfrm>
          <a:prstGeom prst="rect">
            <a:avLst/>
          </a:prstGeom>
          <a:noFill/>
        </p:spPr>
      </p:pic>
      <p:sp>
        <p:nvSpPr>
          <p:cNvPr id="26" name="Slide Number Placeholder 2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62</a:t>
            </a:fld>
            <a:endParaRPr lang="en-CA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Solutions</a:t>
            </a:r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We will zoom on the top left area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84996" name="Picture 8" descr="C:\Users\dwharder\Desktop\bl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3763" y="2670175"/>
            <a:ext cx="4859337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7" name="Picture 5" descr="C:\Users\dwharder\Desktop\bl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998" name="TextBox 24"/>
          <p:cNvSpPr txBox="1">
            <a:spLocks noChangeArrowheads="1"/>
          </p:cNvSpPr>
          <p:nvPr/>
        </p:nvSpPr>
        <p:spPr bwMode="auto">
          <a:xfrm>
            <a:off x="2660650" y="31511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4999" name="TextBox 25"/>
          <p:cNvSpPr txBox="1">
            <a:spLocks noChangeArrowheads="1"/>
          </p:cNvSpPr>
          <p:nvPr/>
        </p:nvSpPr>
        <p:spPr bwMode="auto">
          <a:xfrm>
            <a:off x="3176588" y="31511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0" name="TextBox 26"/>
          <p:cNvSpPr txBox="1">
            <a:spLocks noChangeArrowheads="1"/>
          </p:cNvSpPr>
          <p:nvPr/>
        </p:nvSpPr>
        <p:spPr bwMode="auto">
          <a:xfrm>
            <a:off x="2663825" y="3656013"/>
            <a:ext cx="4143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1" name="TextBox 27"/>
          <p:cNvSpPr txBox="1">
            <a:spLocks noChangeArrowheads="1"/>
          </p:cNvSpPr>
          <p:nvPr/>
        </p:nvSpPr>
        <p:spPr bwMode="auto">
          <a:xfrm>
            <a:off x="3179763" y="36560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2" name="TextBox 28"/>
          <p:cNvSpPr txBox="1">
            <a:spLocks noChangeArrowheads="1"/>
          </p:cNvSpPr>
          <p:nvPr/>
        </p:nvSpPr>
        <p:spPr bwMode="auto">
          <a:xfrm>
            <a:off x="3695700" y="36560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3" name="TextBox 29"/>
          <p:cNvSpPr txBox="1">
            <a:spLocks noChangeArrowheads="1"/>
          </p:cNvSpPr>
          <p:nvPr/>
        </p:nvSpPr>
        <p:spPr bwMode="auto">
          <a:xfrm>
            <a:off x="3182938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4" name="TextBox 30"/>
          <p:cNvSpPr txBox="1">
            <a:spLocks noChangeArrowheads="1"/>
          </p:cNvSpPr>
          <p:nvPr/>
        </p:nvSpPr>
        <p:spPr bwMode="auto">
          <a:xfrm>
            <a:off x="3698875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5" name="TextBox 31"/>
          <p:cNvSpPr txBox="1">
            <a:spLocks noChangeArrowheads="1"/>
          </p:cNvSpPr>
          <p:nvPr/>
        </p:nvSpPr>
        <p:spPr bwMode="auto">
          <a:xfrm>
            <a:off x="4216400" y="4179888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8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6" name="TextBox 32"/>
          <p:cNvSpPr txBox="1">
            <a:spLocks noChangeArrowheads="1"/>
          </p:cNvSpPr>
          <p:nvPr/>
        </p:nvSpPr>
        <p:spPr bwMode="auto">
          <a:xfrm>
            <a:off x="4741863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9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7" name="TextBox 33"/>
          <p:cNvSpPr txBox="1">
            <a:spLocks noChangeArrowheads="1"/>
          </p:cNvSpPr>
          <p:nvPr/>
        </p:nvSpPr>
        <p:spPr bwMode="auto">
          <a:xfrm>
            <a:off x="5230813" y="41798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10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8" name="TextBox 34"/>
          <p:cNvSpPr txBox="1">
            <a:spLocks noChangeArrowheads="1"/>
          </p:cNvSpPr>
          <p:nvPr/>
        </p:nvSpPr>
        <p:spPr bwMode="auto">
          <a:xfrm>
            <a:off x="5756275" y="4179888"/>
            <a:ext cx="4873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9" name="TextBox 35"/>
          <p:cNvSpPr txBox="1">
            <a:spLocks noChangeArrowheads="1"/>
          </p:cNvSpPr>
          <p:nvPr/>
        </p:nvSpPr>
        <p:spPr bwMode="auto">
          <a:xfrm>
            <a:off x="3663950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10" name="TextBox 36"/>
          <p:cNvSpPr txBox="1">
            <a:spLocks noChangeArrowheads="1"/>
          </p:cNvSpPr>
          <p:nvPr/>
        </p:nvSpPr>
        <p:spPr bwMode="auto">
          <a:xfrm>
            <a:off x="4179888" y="4713288"/>
            <a:ext cx="4937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11" name="TextBox 37"/>
          <p:cNvSpPr txBox="1">
            <a:spLocks noChangeArrowheads="1"/>
          </p:cNvSpPr>
          <p:nvPr/>
        </p:nvSpPr>
        <p:spPr bwMode="auto">
          <a:xfrm>
            <a:off x="4706938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12" name="TextBox 38"/>
          <p:cNvSpPr txBox="1">
            <a:spLocks noChangeArrowheads="1"/>
          </p:cNvSpPr>
          <p:nvPr/>
        </p:nvSpPr>
        <p:spPr bwMode="auto">
          <a:xfrm>
            <a:off x="5233988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13" name="TextBox 39"/>
          <p:cNvSpPr txBox="1">
            <a:spLocks noChangeArrowheads="1"/>
          </p:cNvSpPr>
          <p:nvPr/>
        </p:nvSpPr>
        <p:spPr bwMode="auto">
          <a:xfrm>
            <a:off x="5759450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268538" y="2781300"/>
            <a:ext cx="2016125" cy="20161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63</a:t>
            </a:fld>
            <a:endParaRPr lang="en-CA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941" name="Object 6"/>
          <p:cNvGraphicFramePr>
            <a:graphicFrameLocks noChangeAspect="1"/>
          </p:cNvGraphicFramePr>
          <p:nvPr/>
        </p:nvGraphicFramePr>
        <p:xfrm>
          <a:off x="4516437" y="1392238"/>
          <a:ext cx="4219575" cy="415925"/>
        </p:xfrm>
        <a:graphic>
          <a:graphicData uri="http://schemas.openxmlformats.org/presentationml/2006/ole">
            <p:oleObj spid="_x0000_s167954" name="Equation" r:id="rId3" imgW="2565400" imgH="254000" progId="Equation.DSMT4">
              <p:embed/>
            </p:oleObj>
          </a:graphicData>
        </a:graphic>
      </p:graphicFrame>
      <p:sp>
        <p:nvSpPr>
          <p:cNvPr id="245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Solutions</a:t>
            </a:r>
          </a:p>
        </p:txBody>
      </p:sp>
      <p:sp>
        <p:nvSpPr>
          <p:cNvPr id="245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Apply the equation at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mtClean="0">
                <a:latin typeface="Arial" charset="0"/>
                <a:cs typeface="Arial" charset="0"/>
              </a:rPr>
              <a:t>:</a:t>
            </a:r>
          </a:p>
          <a:p>
            <a:pPr algn="ctr"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24583" name="Picture 8" descr="C:\Users\dwharder\Desktop\zoom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59113" y="2617788"/>
            <a:ext cx="302895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5" descr="C:\Users\dwharder\Desktop\bl9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5" name="TextBox 13"/>
          <p:cNvSpPr txBox="1">
            <a:spLocks noChangeArrowheads="1"/>
          </p:cNvSpPr>
          <p:nvPr/>
        </p:nvSpPr>
        <p:spPr bwMode="auto">
          <a:xfrm>
            <a:off x="5233988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86" name="TextBox 14"/>
          <p:cNvSpPr txBox="1">
            <a:spLocks noChangeArrowheads="1"/>
          </p:cNvSpPr>
          <p:nvPr/>
        </p:nvSpPr>
        <p:spPr bwMode="auto">
          <a:xfrm>
            <a:off x="4503738" y="48402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87" name="TextBox 15"/>
          <p:cNvSpPr txBox="1">
            <a:spLocks noChangeArrowheads="1"/>
          </p:cNvSpPr>
          <p:nvPr/>
        </p:nvSpPr>
        <p:spPr bwMode="auto">
          <a:xfrm>
            <a:off x="5237163" y="4840288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4579" name="Object 10"/>
          <p:cNvGraphicFramePr>
            <a:graphicFrameLocks noChangeAspect="1"/>
          </p:cNvGraphicFramePr>
          <p:nvPr/>
        </p:nvGraphicFramePr>
        <p:xfrm>
          <a:off x="3128963" y="1990725"/>
          <a:ext cx="3070225" cy="374650"/>
        </p:xfrm>
        <a:graphic>
          <a:graphicData uri="http://schemas.openxmlformats.org/presentationml/2006/ole">
            <p:oleObj spid="_x0000_s167955" name="Equation" r:id="rId6" imgW="1866900" imgH="228600" progId="Equation.DSMT4">
              <p:embed/>
            </p:oleObj>
          </a:graphicData>
        </a:graphic>
      </p:graphicFrame>
      <p:pic>
        <p:nvPicPr>
          <p:cNvPr id="24589" name="Picture 11" descr="C:\Users\dwharder\Desktop\asdf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306763" y="2873375"/>
            <a:ext cx="1801812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90" name="TextBox 9"/>
          <p:cNvSpPr txBox="1">
            <a:spLocks noChangeArrowheads="1"/>
          </p:cNvSpPr>
          <p:nvPr/>
        </p:nvSpPr>
        <p:spPr bwMode="auto">
          <a:xfrm>
            <a:off x="3786188" y="3376613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91" name="TextBox 10"/>
          <p:cNvSpPr txBox="1">
            <a:spLocks noChangeArrowheads="1"/>
          </p:cNvSpPr>
          <p:nvPr/>
        </p:nvSpPr>
        <p:spPr bwMode="auto">
          <a:xfrm>
            <a:off x="4498975" y="3376613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92" name="TextBox 11"/>
          <p:cNvSpPr txBox="1">
            <a:spLocks noChangeArrowheads="1"/>
          </p:cNvSpPr>
          <p:nvPr/>
        </p:nvSpPr>
        <p:spPr bwMode="auto">
          <a:xfrm>
            <a:off x="3787775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93" name="TextBox 12"/>
          <p:cNvSpPr txBox="1">
            <a:spLocks noChangeArrowheads="1"/>
          </p:cNvSpPr>
          <p:nvPr/>
        </p:nvSpPr>
        <p:spPr bwMode="auto">
          <a:xfrm>
            <a:off x="4500563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94" name="TextBox 19"/>
          <p:cNvSpPr txBox="1">
            <a:spLocks noChangeArrowheads="1"/>
          </p:cNvSpPr>
          <p:nvPr/>
        </p:nvSpPr>
        <p:spPr bwMode="auto">
          <a:xfrm>
            <a:off x="3033713" y="3438525"/>
            <a:ext cx="520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sp>
        <p:nvSpPr>
          <p:cNvPr id="24595" name="TextBox 20"/>
          <p:cNvSpPr txBox="1">
            <a:spLocks noChangeArrowheads="1"/>
          </p:cNvSpPr>
          <p:nvPr/>
        </p:nvSpPr>
        <p:spPr bwMode="auto">
          <a:xfrm>
            <a:off x="3763963" y="2728913"/>
            <a:ext cx="520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4278313" y="2309813"/>
          <a:ext cx="2422525" cy="374650"/>
        </p:xfrm>
        <a:graphic>
          <a:graphicData uri="http://schemas.openxmlformats.org/presentationml/2006/ole">
            <p:oleObj spid="_x0000_s167956" name="Equation" r:id="rId8" imgW="1473200" imgH="228600" progId="Equation.DSMT4">
              <p:embed/>
            </p:oleObj>
          </a:graphicData>
        </a:graphic>
      </p:graphicFrame>
      <p:pic>
        <p:nvPicPr>
          <p:cNvPr id="21" name="Picture 4" descr="C:\Users\dwharder\Desktop\asdlfjk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-5367" y="4256063"/>
            <a:ext cx="2169130" cy="2209750"/>
          </a:xfrm>
          <a:prstGeom prst="rect">
            <a:avLst/>
          </a:prstGeom>
          <a:noFill/>
        </p:spPr>
      </p:pic>
      <p:sp>
        <p:nvSpPr>
          <p:cNvPr id="22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64</a:t>
            </a:fld>
            <a:endParaRPr lang="en-CA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965" name="Object 6"/>
          <p:cNvGraphicFramePr>
            <a:graphicFrameLocks noChangeAspect="1"/>
          </p:cNvGraphicFramePr>
          <p:nvPr/>
        </p:nvGraphicFramePr>
        <p:xfrm>
          <a:off x="4516438" y="1392238"/>
          <a:ext cx="4219575" cy="415925"/>
        </p:xfrm>
        <a:graphic>
          <a:graphicData uri="http://schemas.openxmlformats.org/presentationml/2006/ole">
            <p:oleObj spid="_x0000_s168978" name="Equation" r:id="rId3" imgW="2565400" imgH="254000" progId="Equation.DSMT4">
              <p:embed/>
            </p:oleObj>
          </a:graphicData>
        </a:graphic>
      </p:graphicFrame>
      <p:sp>
        <p:nvSpPr>
          <p:cNvPr id="256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Arial" charset="0"/>
                <a:cs typeface="Arial" charset="0"/>
              </a:rPr>
              <a:t>Approximating Solutions</a:t>
            </a:r>
          </a:p>
        </p:txBody>
      </p:sp>
      <p:sp>
        <p:nvSpPr>
          <p:cNvPr id="256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Apply the equation at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mtClean="0">
                <a:latin typeface="Arial" charset="0"/>
                <a:cs typeface="Arial" charset="0"/>
              </a:rPr>
              <a:t>:</a:t>
            </a:r>
          </a:p>
          <a:p>
            <a:pPr algn="ctr"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25607" name="Picture 8" descr="C:\Users\dwharder\Desktop\zoom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59113" y="2617788"/>
            <a:ext cx="302895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8" name="Picture 5" descr="C:\Users\dwharder\Desktop\bl9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9" name="TextBox 13"/>
          <p:cNvSpPr txBox="1">
            <a:spLocks noChangeArrowheads="1"/>
          </p:cNvSpPr>
          <p:nvPr/>
        </p:nvSpPr>
        <p:spPr bwMode="auto">
          <a:xfrm>
            <a:off x="5233988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10" name="TextBox 14"/>
          <p:cNvSpPr txBox="1">
            <a:spLocks noChangeArrowheads="1"/>
          </p:cNvSpPr>
          <p:nvPr/>
        </p:nvSpPr>
        <p:spPr bwMode="auto">
          <a:xfrm>
            <a:off x="4503738" y="48402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11" name="TextBox 15"/>
          <p:cNvSpPr txBox="1">
            <a:spLocks noChangeArrowheads="1"/>
          </p:cNvSpPr>
          <p:nvPr/>
        </p:nvSpPr>
        <p:spPr bwMode="auto">
          <a:xfrm>
            <a:off x="5237163" y="4840288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5603" name="Object 3"/>
          <p:cNvGraphicFramePr>
            <a:graphicFrameLocks noChangeAspect="1"/>
          </p:cNvGraphicFramePr>
          <p:nvPr/>
        </p:nvGraphicFramePr>
        <p:xfrm>
          <a:off x="3106738" y="1990725"/>
          <a:ext cx="3090862" cy="374650"/>
        </p:xfrm>
        <a:graphic>
          <a:graphicData uri="http://schemas.openxmlformats.org/presentationml/2006/ole">
            <p:oleObj spid="_x0000_s168979" name="Equation" r:id="rId6" imgW="1879600" imgH="228600" progId="Equation.DSMT4">
              <p:embed/>
            </p:oleObj>
          </a:graphicData>
        </a:graphic>
      </p:graphicFrame>
      <p:pic>
        <p:nvPicPr>
          <p:cNvPr id="25613" name="Picture 11" descr="C:\Users\dwharder\Desktop\asdf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033838" y="2873375"/>
            <a:ext cx="1801812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14" name="TextBox 9"/>
          <p:cNvSpPr txBox="1">
            <a:spLocks noChangeArrowheads="1"/>
          </p:cNvSpPr>
          <p:nvPr/>
        </p:nvSpPr>
        <p:spPr bwMode="auto">
          <a:xfrm>
            <a:off x="3786188" y="3376613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15" name="TextBox 10"/>
          <p:cNvSpPr txBox="1">
            <a:spLocks noChangeArrowheads="1"/>
          </p:cNvSpPr>
          <p:nvPr/>
        </p:nvSpPr>
        <p:spPr bwMode="auto">
          <a:xfrm>
            <a:off x="4498975" y="3376613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16" name="TextBox 11"/>
          <p:cNvSpPr txBox="1">
            <a:spLocks noChangeArrowheads="1"/>
          </p:cNvSpPr>
          <p:nvPr/>
        </p:nvSpPr>
        <p:spPr bwMode="auto">
          <a:xfrm>
            <a:off x="3787775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17" name="TextBox 12"/>
          <p:cNvSpPr txBox="1">
            <a:spLocks noChangeArrowheads="1"/>
          </p:cNvSpPr>
          <p:nvPr/>
        </p:nvSpPr>
        <p:spPr bwMode="auto">
          <a:xfrm>
            <a:off x="4500563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18" name="TextBox 19"/>
          <p:cNvSpPr txBox="1">
            <a:spLocks noChangeArrowheads="1"/>
          </p:cNvSpPr>
          <p:nvPr/>
        </p:nvSpPr>
        <p:spPr bwMode="auto">
          <a:xfrm>
            <a:off x="3033713" y="3438525"/>
            <a:ext cx="520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sp>
        <p:nvSpPr>
          <p:cNvPr id="25619" name="TextBox 20"/>
          <p:cNvSpPr txBox="1">
            <a:spLocks noChangeArrowheads="1"/>
          </p:cNvSpPr>
          <p:nvPr/>
        </p:nvSpPr>
        <p:spPr bwMode="auto">
          <a:xfrm>
            <a:off x="3763963" y="2728913"/>
            <a:ext cx="520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graphicFrame>
        <p:nvGraphicFramePr>
          <p:cNvPr id="25604" name="Object 10"/>
          <p:cNvGraphicFramePr>
            <a:graphicFrameLocks noChangeAspect="1"/>
          </p:cNvGraphicFramePr>
          <p:nvPr/>
        </p:nvGraphicFramePr>
        <p:xfrm>
          <a:off x="4270375" y="2309813"/>
          <a:ext cx="2297113" cy="374650"/>
        </p:xfrm>
        <a:graphic>
          <a:graphicData uri="http://schemas.openxmlformats.org/presentationml/2006/ole">
            <p:oleObj spid="_x0000_s168980" name="Equation" r:id="rId8" imgW="1397000" imgH="228600" progId="Equation.DSMT4">
              <p:embed/>
            </p:oleObj>
          </a:graphicData>
        </a:graphic>
      </p:graphicFrame>
      <p:pic>
        <p:nvPicPr>
          <p:cNvPr id="21" name="Picture 4" descr="C:\Users\dwharder\Desktop\asdlfjk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-5367" y="4256063"/>
            <a:ext cx="2169130" cy="2209750"/>
          </a:xfrm>
          <a:prstGeom prst="rect">
            <a:avLst/>
          </a:prstGeom>
          <a:noFill/>
        </p:spPr>
      </p:pic>
      <p:sp>
        <p:nvSpPr>
          <p:cNvPr id="22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65</a:t>
            </a:fld>
            <a:endParaRPr lang="en-CA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Solutions</a:t>
            </a:r>
          </a:p>
        </p:txBody>
      </p:sp>
      <p:sp>
        <p:nvSpPr>
          <p:cNvPr id="266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Apply the equation at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CA" smtClean="0">
                <a:latin typeface="Arial" charset="0"/>
                <a:cs typeface="Arial" charset="0"/>
              </a:rPr>
              <a:t>:</a:t>
            </a:r>
          </a:p>
          <a:p>
            <a:pPr algn="ctr"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26631" name="Picture 8" descr="C:\Users\dwharder\Desktop\zoo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9113" y="2617788"/>
            <a:ext cx="302895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Picture 5" descr="C:\Users\dwharder\Desktop\bl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3" name="TextBox 13"/>
          <p:cNvSpPr txBox="1">
            <a:spLocks noChangeArrowheads="1"/>
          </p:cNvSpPr>
          <p:nvPr/>
        </p:nvSpPr>
        <p:spPr bwMode="auto">
          <a:xfrm>
            <a:off x="5233988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634" name="TextBox 14"/>
          <p:cNvSpPr txBox="1">
            <a:spLocks noChangeArrowheads="1"/>
          </p:cNvSpPr>
          <p:nvPr/>
        </p:nvSpPr>
        <p:spPr bwMode="auto">
          <a:xfrm>
            <a:off x="4503738" y="48402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635" name="TextBox 15"/>
          <p:cNvSpPr txBox="1">
            <a:spLocks noChangeArrowheads="1"/>
          </p:cNvSpPr>
          <p:nvPr/>
        </p:nvSpPr>
        <p:spPr bwMode="auto">
          <a:xfrm>
            <a:off x="5237163" y="4840288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3128963" y="1990725"/>
          <a:ext cx="3068637" cy="374650"/>
        </p:xfrm>
        <a:graphic>
          <a:graphicData uri="http://schemas.openxmlformats.org/presentationml/2006/ole">
            <p:oleObj spid="_x0000_s170002" name="Equation" r:id="rId5" imgW="1866900" imgH="228600" progId="Equation.DSMT4">
              <p:embed/>
            </p:oleObj>
          </a:graphicData>
        </a:graphic>
      </p:graphicFrame>
      <p:pic>
        <p:nvPicPr>
          <p:cNvPr id="26637" name="Picture 11" descr="C:\Users\dwharder\Desktop\asdf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13113" y="3592513"/>
            <a:ext cx="1801812" cy="180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8" name="TextBox 9"/>
          <p:cNvSpPr txBox="1">
            <a:spLocks noChangeArrowheads="1"/>
          </p:cNvSpPr>
          <p:nvPr/>
        </p:nvSpPr>
        <p:spPr bwMode="auto">
          <a:xfrm>
            <a:off x="3786188" y="3376613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639" name="TextBox 10"/>
          <p:cNvSpPr txBox="1">
            <a:spLocks noChangeArrowheads="1"/>
          </p:cNvSpPr>
          <p:nvPr/>
        </p:nvSpPr>
        <p:spPr bwMode="auto">
          <a:xfrm>
            <a:off x="4498975" y="3376613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640" name="TextBox 11"/>
          <p:cNvSpPr txBox="1">
            <a:spLocks noChangeArrowheads="1"/>
          </p:cNvSpPr>
          <p:nvPr/>
        </p:nvSpPr>
        <p:spPr bwMode="auto">
          <a:xfrm>
            <a:off x="3787775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641" name="TextBox 12"/>
          <p:cNvSpPr txBox="1">
            <a:spLocks noChangeArrowheads="1"/>
          </p:cNvSpPr>
          <p:nvPr/>
        </p:nvSpPr>
        <p:spPr bwMode="auto">
          <a:xfrm>
            <a:off x="4500563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642" name="TextBox 19"/>
          <p:cNvSpPr txBox="1">
            <a:spLocks noChangeArrowheads="1"/>
          </p:cNvSpPr>
          <p:nvPr/>
        </p:nvSpPr>
        <p:spPr bwMode="auto">
          <a:xfrm>
            <a:off x="3033713" y="3438525"/>
            <a:ext cx="520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sp>
        <p:nvSpPr>
          <p:cNvPr id="26643" name="TextBox 20"/>
          <p:cNvSpPr txBox="1">
            <a:spLocks noChangeArrowheads="1"/>
          </p:cNvSpPr>
          <p:nvPr/>
        </p:nvSpPr>
        <p:spPr bwMode="auto">
          <a:xfrm>
            <a:off x="3763963" y="2728913"/>
            <a:ext cx="520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graphicFrame>
        <p:nvGraphicFramePr>
          <p:cNvPr id="26628" name="Object 10"/>
          <p:cNvGraphicFramePr>
            <a:graphicFrameLocks noChangeAspect="1"/>
          </p:cNvGraphicFramePr>
          <p:nvPr/>
        </p:nvGraphicFramePr>
        <p:xfrm>
          <a:off x="4283075" y="2309813"/>
          <a:ext cx="2295525" cy="374650"/>
        </p:xfrm>
        <a:graphic>
          <a:graphicData uri="http://schemas.openxmlformats.org/presentationml/2006/ole">
            <p:oleObj spid="_x0000_s170003" name="Equation" r:id="rId7" imgW="1397000" imgH="228600" progId="Equation.DSMT4">
              <p:embed/>
            </p:oleObj>
          </a:graphicData>
        </a:graphic>
      </p:graphicFrame>
      <p:graphicFrame>
        <p:nvGraphicFramePr>
          <p:cNvPr id="169989" name="Object 6"/>
          <p:cNvGraphicFramePr>
            <a:graphicFrameLocks noChangeAspect="1"/>
          </p:cNvGraphicFramePr>
          <p:nvPr/>
        </p:nvGraphicFramePr>
        <p:xfrm>
          <a:off x="4516438" y="1392238"/>
          <a:ext cx="4219575" cy="415925"/>
        </p:xfrm>
        <a:graphic>
          <a:graphicData uri="http://schemas.openxmlformats.org/presentationml/2006/ole">
            <p:oleObj spid="_x0000_s170004" name="Equation" r:id="rId8" imgW="2565400" imgH="254000" progId="Equation.DSMT4">
              <p:embed/>
            </p:oleObj>
          </a:graphicData>
        </a:graphic>
      </p:graphicFrame>
      <p:pic>
        <p:nvPicPr>
          <p:cNvPr id="21" name="Picture 4" descr="C:\Users\dwharder\Desktop\asdlfjk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-5367" y="4256063"/>
            <a:ext cx="2169130" cy="2209750"/>
          </a:xfrm>
          <a:prstGeom prst="rect">
            <a:avLst/>
          </a:prstGeom>
          <a:noFill/>
        </p:spPr>
      </p:pic>
      <p:sp>
        <p:nvSpPr>
          <p:cNvPr id="22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66</a:t>
            </a:fld>
            <a:endParaRPr lang="en-CA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Solutions</a:t>
            </a:r>
          </a:p>
        </p:txBody>
      </p:sp>
      <p:sp>
        <p:nvSpPr>
          <p:cNvPr id="2765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And apply the equation at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CA" smtClean="0">
                <a:latin typeface="Arial" charset="0"/>
                <a:cs typeface="Arial" charset="0"/>
              </a:rPr>
              <a:t>:</a:t>
            </a:r>
          </a:p>
          <a:p>
            <a:pPr algn="ctr"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27654" name="Picture 8" descr="C:\Users\dwharder\Desktop\zoo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9113" y="2617788"/>
            <a:ext cx="302895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Picture 5" descr="C:\Users\dwharder\Desktop\bl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7651" name="Object 3"/>
          <p:cNvGraphicFramePr>
            <a:graphicFrameLocks noChangeAspect="1"/>
          </p:cNvGraphicFramePr>
          <p:nvPr/>
        </p:nvGraphicFramePr>
        <p:xfrm>
          <a:off x="3213100" y="1990725"/>
          <a:ext cx="2901950" cy="374650"/>
        </p:xfrm>
        <a:graphic>
          <a:graphicData uri="http://schemas.openxmlformats.org/presentationml/2006/ole">
            <p:oleObj spid="_x0000_s171021" name="Equation" r:id="rId5" imgW="1765300" imgH="228600" progId="Equation.DSMT4">
              <p:embed/>
            </p:oleObj>
          </a:graphicData>
        </a:graphic>
      </p:graphicFrame>
      <p:pic>
        <p:nvPicPr>
          <p:cNvPr id="27657" name="Picture 11" descr="C:\Users\dwharder\Desktop\asdf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33838" y="3592513"/>
            <a:ext cx="1801812" cy="180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8" name="TextBox 9"/>
          <p:cNvSpPr txBox="1">
            <a:spLocks noChangeArrowheads="1"/>
          </p:cNvSpPr>
          <p:nvPr/>
        </p:nvSpPr>
        <p:spPr bwMode="auto">
          <a:xfrm>
            <a:off x="3786188" y="3376613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59" name="TextBox 10"/>
          <p:cNvSpPr txBox="1">
            <a:spLocks noChangeArrowheads="1"/>
          </p:cNvSpPr>
          <p:nvPr/>
        </p:nvSpPr>
        <p:spPr bwMode="auto">
          <a:xfrm>
            <a:off x="4498975" y="3376613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60" name="TextBox 11"/>
          <p:cNvSpPr txBox="1">
            <a:spLocks noChangeArrowheads="1"/>
          </p:cNvSpPr>
          <p:nvPr/>
        </p:nvSpPr>
        <p:spPr bwMode="auto">
          <a:xfrm>
            <a:off x="3787775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61" name="TextBox 12"/>
          <p:cNvSpPr txBox="1">
            <a:spLocks noChangeArrowheads="1"/>
          </p:cNvSpPr>
          <p:nvPr/>
        </p:nvSpPr>
        <p:spPr bwMode="auto">
          <a:xfrm>
            <a:off x="4500563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62" name="TextBox 19"/>
          <p:cNvSpPr txBox="1">
            <a:spLocks noChangeArrowheads="1"/>
          </p:cNvSpPr>
          <p:nvPr/>
        </p:nvSpPr>
        <p:spPr bwMode="auto">
          <a:xfrm>
            <a:off x="3033713" y="3438525"/>
            <a:ext cx="520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sp>
        <p:nvSpPr>
          <p:cNvPr id="27663" name="TextBox 20"/>
          <p:cNvSpPr txBox="1">
            <a:spLocks noChangeArrowheads="1"/>
          </p:cNvSpPr>
          <p:nvPr/>
        </p:nvSpPr>
        <p:spPr bwMode="auto">
          <a:xfrm>
            <a:off x="3763963" y="2728913"/>
            <a:ext cx="520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sp>
        <p:nvSpPr>
          <p:cNvPr id="27664" name="TextBox 14"/>
          <p:cNvSpPr txBox="1">
            <a:spLocks noChangeArrowheads="1"/>
          </p:cNvSpPr>
          <p:nvPr/>
        </p:nvSpPr>
        <p:spPr bwMode="auto">
          <a:xfrm>
            <a:off x="4503738" y="48402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65" name="TextBox 13"/>
          <p:cNvSpPr txBox="1">
            <a:spLocks noChangeArrowheads="1"/>
          </p:cNvSpPr>
          <p:nvPr/>
        </p:nvSpPr>
        <p:spPr bwMode="auto">
          <a:xfrm>
            <a:off x="5233988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66" name="TextBox 15"/>
          <p:cNvSpPr txBox="1">
            <a:spLocks noChangeArrowheads="1"/>
          </p:cNvSpPr>
          <p:nvPr/>
        </p:nvSpPr>
        <p:spPr bwMode="auto">
          <a:xfrm>
            <a:off x="5237163" y="4840288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71012" name="Object 6"/>
          <p:cNvGraphicFramePr>
            <a:graphicFrameLocks noChangeAspect="1"/>
          </p:cNvGraphicFramePr>
          <p:nvPr/>
        </p:nvGraphicFramePr>
        <p:xfrm>
          <a:off x="4516438" y="1392238"/>
          <a:ext cx="4219575" cy="415925"/>
        </p:xfrm>
        <a:graphic>
          <a:graphicData uri="http://schemas.openxmlformats.org/presentationml/2006/ole">
            <p:oleObj spid="_x0000_s171022" name="Equation" r:id="rId7" imgW="2565400" imgH="254000" progId="Equation.DSMT4">
              <p:embed/>
            </p:oleObj>
          </a:graphicData>
        </a:graphic>
      </p:graphicFrame>
      <p:pic>
        <p:nvPicPr>
          <p:cNvPr id="20" name="Picture 4" descr="C:\Users\dwharder\Desktop\asdlfjk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-5367" y="4256063"/>
            <a:ext cx="2169130" cy="2209750"/>
          </a:xfrm>
          <a:prstGeom prst="rect">
            <a:avLst/>
          </a:prstGeom>
          <a:noFill/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67</a:t>
            </a:fld>
            <a:endParaRPr lang="en-CA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Solutions</a:t>
            </a:r>
          </a:p>
        </p:txBody>
      </p:sp>
      <p:sp>
        <p:nvSpPr>
          <p:cNvPr id="2867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This generates a system of 16 linear equations in 16 unknowns</a:t>
            </a:r>
          </a:p>
        </p:txBody>
      </p:sp>
      <p:graphicFrame>
        <p:nvGraphicFramePr>
          <p:cNvPr id="2867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59798269"/>
              </p:ext>
            </p:extLst>
          </p:nvPr>
        </p:nvGraphicFramePr>
        <p:xfrm>
          <a:off x="1514508" y="2004615"/>
          <a:ext cx="2738515" cy="4801294"/>
        </p:xfrm>
        <a:graphic>
          <a:graphicData uri="http://schemas.openxmlformats.org/presentationml/2006/ole">
            <p:oleObj spid="_x0000_s172039" name="Equation" r:id="rId3" imgW="2108200" imgH="3708400" progId="Equation.DSMT4">
              <p:embed/>
            </p:oleObj>
          </a:graphicData>
        </a:graphic>
      </p:graphicFrame>
      <p:pic>
        <p:nvPicPr>
          <p:cNvPr id="28677" name="Picture 8" descr="C:\Users\dwharder\Desktop\bl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6100" y="3322638"/>
            <a:ext cx="4319588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5" descr="C:\Users\dwharder\Desktop\bl9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27988" y="1700213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9" name="TextBox 12"/>
          <p:cNvSpPr txBox="1">
            <a:spLocks noChangeArrowheads="1"/>
          </p:cNvSpPr>
          <p:nvPr/>
        </p:nvSpPr>
        <p:spPr bwMode="auto">
          <a:xfrm>
            <a:off x="4806950" y="3783013"/>
            <a:ext cx="3698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80" name="TextBox 13"/>
          <p:cNvSpPr txBox="1">
            <a:spLocks noChangeArrowheads="1"/>
          </p:cNvSpPr>
          <p:nvPr/>
        </p:nvSpPr>
        <p:spPr bwMode="auto">
          <a:xfrm>
            <a:off x="5276850" y="3783013"/>
            <a:ext cx="3698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81" name="TextBox 14"/>
          <p:cNvSpPr txBox="1">
            <a:spLocks noChangeArrowheads="1"/>
          </p:cNvSpPr>
          <p:nvPr/>
        </p:nvSpPr>
        <p:spPr bwMode="auto">
          <a:xfrm>
            <a:off x="4810125" y="4249738"/>
            <a:ext cx="369888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82" name="TextBox 15"/>
          <p:cNvSpPr txBox="1">
            <a:spLocks noChangeArrowheads="1"/>
          </p:cNvSpPr>
          <p:nvPr/>
        </p:nvSpPr>
        <p:spPr bwMode="auto">
          <a:xfrm>
            <a:off x="5280025" y="4249738"/>
            <a:ext cx="3683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5710238" y="4249738"/>
            <a:ext cx="369887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84" name="TextBox 17"/>
          <p:cNvSpPr txBox="1">
            <a:spLocks noChangeArrowheads="1"/>
          </p:cNvSpPr>
          <p:nvPr/>
        </p:nvSpPr>
        <p:spPr bwMode="auto">
          <a:xfrm>
            <a:off x="5281613" y="4716463"/>
            <a:ext cx="3698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85" name="TextBox 18"/>
          <p:cNvSpPr txBox="1">
            <a:spLocks noChangeArrowheads="1"/>
          </p:cNvSpPr>
          <p:nvPr/>
        </p:nvSpPr>
        <p:spPr bwMode="auto">
          <a:xfrm>
            <a:off x="5713413" y="4716463"/>
            <a:ext cx="3683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86" name="TextBox 19"/>
          <p:cNvSpPr txBox="1">
            <a:spLocks noChangeArrowheads="1"/>
          </p:cNvSpPr>
          <p:nvPr/>
        </p:nvSpPr>
        <p:spPr bwMode="auto">
          <a:xfrm>
            <a:off x="6181725" y="4716463"/>
            <a:ext cx="3698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8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87" name="TextBox 20"/>
          <p:cNvSpPr txBox="1">
            <a:spLocks noChangeArrowheads="1"/>
          </p:cNvSpPr>
          <p:nvPr/>
        </p:nvSpPr>
        <p:spPr bwMode="auto">
          <a:xfrm>
            <a:off x="6642100" y="4716463"/>
            <a:ext cx="3683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9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88" name="TextBox 21"/>
          <p:cNvSpPr txBox="1">
            <a:spLocks noChangeArrowheads="1"/>
          </p:cNvSpPr>
          <p:nvPr/>
        </p:nvSpPr>
        <p:spPr bwMode="auto">
          <a:xfrm>
            <a:off x="7091363" y="4716463"/>
            <a:ext cx="4365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10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89" name="TextBox 22"/>
          <p:cNvSpPr txBox="1">
            <a:spLocks noChangeArrowheads="1"/>
          </p:cNvSpPr>
          <p:nvPr/>
        </p:nvSpPr>
        <p:spPr bwMode="auto">
          <a:xfrm>
            <a:off x="7569200" y="4716463"/>
            <a:ext cx="431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11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90" name="TextBox 23"/>
          <p:cNvSpPr txBox="1">
            <a:spLocks noChangeArrowheads="1"/>
          </p:cNvSpPr>
          <p:nvPr/>
        </p:nvSpPr>
        <p:spPr bwMode="auto">
          <a:xfrm>
            <a:off x="5686425" y="5192713"/>
            <a:ext cx="4381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12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91" name="TextBox 24"/>
          <p:cNvSpPr txBox="1">
            <a:spLocks noChangeArrowheads="1"/>
          </p:cNvSpPr>
          <p:nvPr/>
        </p:nvSpPr>
        <p:spPr bwMode="auto">
          <a:xfrm>
            <a:off x="6154738" y="5192713"/>
            <a:ext cx="4381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13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92" name="TextBox 25"/>
          <p:cNvSpPr txBox="1">
            <a:spLocks noChangeArrowheads="1"/>
          </p:cNvSpPr>
          <p:nvPr/>
        </p:nvSpPr>
        <p:spPr bwMode="auto">
          <a:xfrm>
            <a:off x="6615113" y="5192713"/>
            <a:ext cx="4381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14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93" name="TextBox 26"/>
          <p:cNvSpPr txBox="1">
            <a:spLocks noChangeArrowheads="1"/>
          </p:cNvSpPr>
          <p:nvPr/>
        </p:nvSpPr>
        <p:spPr bwMode="auto">
          <a:xfrm>
            <a:off x="7094538" y="5192713"/>
            <a:ext cx="4365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15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94" name="TextBox 27"/>
          <p:cNvSpPr txBox="1">
            <a:spLocks noChangeArrowheads="1"/>
          </p:cNvSpPr>
          <p:nvPr/>
        </p:nvSpPr>
        <p:spPr bwMode="auto">
          <a:xfrm>
            <a:off x="7572375" y="5192713"/>
            <a:ext cx="4381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16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68</a:t>
            </a:fld>
            <a:endParaRPr lang="en-CA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Solutions</a:t>
            </a:r>
          </a:p>
        </p:txBody>
      </p:sp>
      <p:sp>
        <p:nvSpPr>
          <p:cNvPr id="2970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In matrix form, we have:</a:t>
            </a:r>
          </a:p>
        </p:txBody>
      </p:sp>
      <p:graphicFrame>
        <p:nvGraphicFramePr>
          <p:cNvPr id="29698" name="Object 10"/>
          <p:cNvGraphicFramePr>
            <a:graphicFrameLocks noChangeAspect="1"/>
          </p:cNvGraphicFramePr>
          <p:nvPr/>
        </p:nvGraphicFramePr>
        <p:xfrm>
          <a:off x="179388" y="1881188"/>
          <a:ext cx="8863012" cy="4471987"/>
        </p:xfrm>
        <a:graphic>
          <a:graphicData uri="http://schemas.openxmlformats.org/presentationml/2006/ole">
            <p:oleObj spid="_x0000_s173063" name="Equation" r:id="rId3" imgW="7277100" imgH="3683000" progId="Equation.DSMT4">
              <p:embed/>
            </p:oleObj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Motivating Example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  <a:r>
              <a:rPr lang="en-CA" smtClean="0">
                <a:latin typeface="Arial" charset="0"/>
                <a:cs typeface="Arial" charset="0"/>
              </a:rPr>
              <a:t>In two and three dimensions, Laplace’s equation says that at each point, the sums of the concavities is zero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and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074" name="Object 6"/>
          <p:cNvGraphicFramePr>
            <a:graphicFrameLocks noChangeAspect="1"/>
          </p:cNvGraphicFramePr>
          <p:nvPr/>
        </p:nvGraphicFramePr>
        <p:xfrm>
          <a:off x="3708400" y="2497784"/>
          <a:ext cx="1441450" cy="728663"/>
        </p:xfrm>
        <a:graphic>
          <a:graphicData uri="http://schemas.openxmlformats.org/presentationml/2006/ole">
            <p:oleObj spid="_x0000_s146444" name="Equation" r:id="rId4" imgW="875920" imgH="444307" progId="Equation.DSMT4">
              <p:embed/>
            </p:oleObj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3395663" y="3643489"/>
          <a:ext cx="2066925" cy="728662"/>
        </p:xfrm>
        <a:graphic>
          <a:graphicData uri="http://schemas.openxmlformats.org/presentationml/2006/ole">
            <p:oleObj spid="_x0000_s146445" name="Equation" r:id="rId5" imgW="1256755" imgH="444307" progId="Equation.DSMT4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Solutions</a:t>
            </a:r>
          </a:p>
        </p:txBody>
      </p:sp>
      <p:sp>
        <p:nvSpPr>
          <p:cNvPr id="3072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Solving this in Matlab yields:</a:t>
            </a:r>
          </a:p>
        </p:txBody>
      </p:sp>
      <p:graphicFrame>
        <p:nvGraphicFramePr>
          <p:cNvPr id="30722" name="Object 10"/>
          <p:cNvGraphicFramePr>
            <a:graphicFrameLocks noChangeAspect="1"/>
          </p:cNvGraphicFramePr>
          <p:nvPr/>
        </p:nvGraphicFramePr>
        <p:xfrm>
          <a:off x="3884613" y="2052638"/>
          <a:ext cx="1452562" cy="4471987"/>
        </p:xfrm>
        <a:graphic>
          <a:graphicData uri="http://schemas.openxmlformats.org/presentationml/2006/ole">
            <p:oleObj spid="_x0000_s174087" name="Equation" r:id="rId3" imgW="1193800" imgH="3683000" progId="Equation.DSMT4">
              <p:embed/>
            </p:oleObj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Solutions</a:t>
            </a:r>
          </a:p>
        </p:txBody>
      </p:sp>
      <p:sp>
        <p:nvSpPr>
          <p:cNvPr id="3174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Recall our initial designations of the 16 points:</a:t>
            </a:r>
          </a:p>
        </p:txBody>
      </p:sp>
      <p:pic>
        <p:nvPicPr>
          <p:cNvPr id="31749" name="Picture 5" descr="C:\Users\dwharder\Desktop\bl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6" descr="C:\Users\dwharder\Desktop\bl4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63763" y="2670175"/>
            <a:ext cx="4859337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1" name="TextBox 5"/>
          <p:cNvSpPr txBox="1">
            <a:spLocks noChangeArrowheads="1"/>
          </p:cNvSpPr>
          <p:nvPr/>
        </p:nvSpPr>
        <p:spPr bwMode="auto">
          <a:xfrm>
            <a:off x="2660650" y="31511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52" name="TextBox 6"/>
          <p:cNvSpPr txBox="1">
            <a:spLocks noChangeArrowheads="1"/>
          </p:cNvSpPr>
          <p:nvPr/>
        </p:nvSpPr>
        <p:spPr bwMode="auto">
          <a:xfrm>
            <a:off x="3176588" y="31511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53" name="TextBox 7"/>
          <p:cNvSpPr txBox="1">
            <a:spLocks noChangeArrowheads="1"/>
          </p:cNvSpPr>
          <p:nvPr/>
        </p:nvSpPr>
        <p:spPr bwMode="auto">
          <a:xfrm>
            <a:off x="2663825" y="3656013"/>
            <a:ext cx="4143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54" name="TextBox 8"/>
          <p:cNvSpPr txBox="1">
            <a:spLocks noChangeArrowheads="1"/>
          </p:cNvSpPr>
          <p:nvPr/>
        </p:nvSpPr>
        <p:spPr bwMode="auto">
          <a:xfrm>
            <a:off x="3179763" y="36560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55" name="TextBox 9"/>
          <p:cNvSpPr txBox="1">
            <a:spLocks noChangeArrowheads="1"/>
          </p:cNvSpPr>
          <p:nvPr/>
        </p:nvSpPr>
        <p:spPr bwMode="auto">
          <a:xfrm>
            <a:off x="3695700" y="36560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56" name="TextBox 10"/>
          <p:cNvSpPr txBox="1">
            <a:spLocks noChangeArrowheads="1"/>
          </p:cNvSpPr>
          <p:nvPr/>
        </p:nvSpPr>
        <p:spPr bwMode="auto">
          <a:xfrm>
            <a:off x="3182938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57" name="TextBox 11"/>
          <p:cNvSpPr txBox="1">
            <a:spLocks noChangeArrowheads="1"/>
          </p:cNvSpPr>
          <p:nvPr/>
        </p:nvSpPr>
        <p:spPr bwMode="auto">
          <a:xfrm>
            <a:off x="3698875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58" name="TextBox 12"/>
          <p:cNvSpPr txBox="1">
            <a:spLocks noChangeArrowheads="1"/>
          </p:cNvSpPr>
          <p:nvPr/>
        </p:nvSpPr>
        <p:spPr bwMode="auto">
          <a:xfrm>
            <a:off x="4216400" y="4179888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8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59" name="TextBox 13"/>
          <p:cNvSpPr txBox="1">
            <a:spLocks noChangeArrowheads="1"/>
          </p:cNvSpPr>
          <p:nvPr/>
        </p:nvSpPr>
        <p:spPr bwMode="auto">
          <a:xfrm>
            <a:off x="4741863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9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60" name="TextBox 14"/>
          <p:cNvSpPr txBox="1">
            <a:spLocks noChangeArrowheads="1"/>
          </p:cNvSpPr>
          <p:nvPr/>
        </p:nvSpPr>
        <p:spPr bwMode="auto">
          <a:xfrm>
            <a:off x="5230813" y="41798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10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61" name="TextBox 15"/>
          <p:cNvSpPr txBox="1">
            <a:spLocks noChangeArrowheads="1"/>
          </p:cNvSpPr>
          <p:nvPr/>
        </p:nvSpPr>
        <p:spPr bwMode="auto">
          <a:xfrm>
            <a:off x="5756275" y="4179888"/>
            <a:ext cx="4873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62" name="TextBox 16"/>
          <p:cNvSpPr txBox="1">
            <a:spLocks noChangeArrowheads="1"/>
          </p:cNvSpPr>
          <p:nvPr/>
        </p:nvSpPr>
        <p:spPr bwMode="auto">
          <a:xfrm>
            <a:off x="3663950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63" name="TextBox 17"/>
          <p:cNvSpPr txBox="1">
            <a:spLocks noChangeArrowheads="1"/>
          </p:cNvSpPr>
          <p:nvPr/>
        </p:nvSpPr>
        <p:spPr bwMode="auto">
          <a:xfrm>
            <a:off x="4179888" y="4713288"/>
            <a:ext cx="4937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64" name="TextBox 18"/>
          <p:cNvSpPr txBox="1">
            <a:spLocks noChangeArrowheads="1"/>
          </p:cNvSpPr>
          <p:nvPr/>
        </p:nvSpPr>
        <p:spPr bwMode="auto">
          <a:xfrm>
            <a:off x="4706938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65" name="TextBox 19"/>
          <p:cNvSpPr txBox="1">
            <a:spLocks noChangeArrowheads="1"/>
          </p:cNvSpPr>
          <p:nvPr/>
        </p:nvSpPr>
        <p:spPr bwMode="auto">
          <a:xfrm>
            <a:off x="5233988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66" name="TextBox 20"/>
          <p:cNvSpPr txBox="1">
            <a:spLocks noChangeArrowheads="1"/>
          </p:cNvSpPr>
          <p:nvPr/>
        </p:nvSpPr>
        <p:spPr bwMode="auto">
          <a:xfrm>
            <a:off x="5759450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1746" name="Object 10"/>
          <p:cNvGraphicFramePr>
            <a:graphicFrameLocks noChangeAspect="1"/>
          </p:cNvGraphicFramePr>
          <p:nvPr/>
        </p:nvGraphicFramePr>
        <p:xfrm>
          <a:off x="179388" y="2052638"/>
          <a:ext cx="1452562" cy="4471987"/>
        </p:xfrm>
        <a:graphic>
          <a:graphicData uri="http://schemas.openxmlformats.org/presentationml/2006/ole">
            <p:oleObj spid="_x0000_s175111" name="Equation" r:id="rId5" imgW="1193800" imgH="3683000" progId="Equation.DSMT4">
              <p:embed/>
            </p:oleObj>
          </a:graphicData>
        </a:graphic>
      </p:graphicFrame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71</a:t>
            </a:fld>
            <a:endParaRPr lang="en-CA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Solutions</a:t>
            </a:r>
          </a:p>
        </p:txBody>
      </p:sp>
      <p:sp>
        <p:nvSpPr>
          <p:cNvPr id="3277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Substituting the values we determined yields:</a:t>
            </a:r>
          </a:p>
        </p:txBody>
      </p:sp>
      <p:pic>
        <p:nvPicPr>
          <p:cNvPr id="32773" name="Picture 5" descr="C:\Users\dwharder\Desktop\bl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 descr="C:\Users\dwharder\Desktop\bl4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63763" y="2670175"/>
            <a:ext cx="4859337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5" name="TextBox 6"/>
          <p:cNvSpPr txBox="1">
            <a:spLocks noChangeArrowheads="1"/>
          </p:cNvSpPr>
          <p:nvPr/>
        </p:nvSpPr>
        <p:spPr bwMode="auto">
          <a:xfrm>
            <a:off x="2584450" y="320833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3.78</a:t>
            </a:r>
          </a:p>
        </p:txBody>
      </p:sp>
      <p:sp>
        <p:nvSpPr>
          <p:cNvPr id="32776" name="TextBox 7"/>
          <p:cNvSpPr txBox="1">
            <a:spLocks noChangeArrowheads="1"/>
          </p:cNvSpPr>
          <p:nvPr/>
        </p:nvSpPr>
        <p:spPr bwMode="auto">
          <a:xfrm>
            <a:off x="2581275" y="3727450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2.57</a:t>
            </a:r>
          </a:p>
        </p:txBody>
      </p:sp>
      <p:sp>
        <p:nvSpPr>
          <p:cNvPr id="32777" name="TextBox 8"/>
          <p:cNvSpPr txBox="1">
            <a:spLocks noChangeArrowheads="1"/>
          </p:cNvSpPr>
          <p:nvPr/>
        </p:nvSpPr>
        <p:spPr bwMode="auto">
          <a:xfrm>
            <a:off x="3109913" y="3200400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2.57</a:t>
            </a:r>
          </a:p>
        </p:txBody>
      </p:sp>
      <p:sp>
        <p:nvSpPr>
          <p:cNvPr id="32778" name="TextBox 9"/>
          <p:cNvSpPr txBox="1">
            <a:spLocks noChangeArrowheads="1"/>
          </p:cNvSpPr>
          <p:nvPr/>
        </p:nvSpPr>
        <p:spPr bwMode="auto">
          <a:xfrm>
            <a:off x="3114675" y="373538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1.49</a:t>
            </a:r>
          </a:p>
        </p:txBody>
      </p:sp>
      <p:sp>
        <p:nvSpPr>
          <p:cNvPr id="32779" name="TextBox 11"/>
          <p:cNvSpPr txBox="1">
            <a:spLocks noChangeArrowheads="1"/>
          </p:cNvSpPr>
          <p:nvPr/>
        </p:nvSpPr>
        <p:spPr bwMode="auto">
          <a:xfrm>
            <a:off x="3109913" y="425608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0.42</a:t>
            </a:r>
          </a:p>
        </p:txBody>
      </p:sp>
      <p:sp>
        <p:nvSpPr>
          <p:cNvPr id="32780" name="TextBox 14"/>
          <p:cNvSpPr txBox="1">
            <a:spLocks noChangeArrowheads="1"/>
          </p:cNvSpPr>
          <p:nvPr/>
        </p:nvSpPr>
        <p:spPr bwMode="auto">
          <a:xfrm>
            <a:off x="3633788" y="373538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0.42</a:t>
            </a:r>
          </a:p>
        </p:txBody>
      </p:sp>
      <p:sp>
        <p:nvSpPr>
          <p:cNvPr id="32781" name="TextBox 15"/>
          <p:cNvSpPr txBox="1">
            <a:spLocks noChangeArrowheads="1"/>
          </p:cNvSpPr>
          <p:nvPr/>
        </p:nvSpPr>
        <p:spPr bwMode="auto">
          <a:xfrm>
            <a:off x="3629025" y="4257675"/>
            <a:ext cx="498475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0.18</a:t>
            </a:r>
          </a:p>
        </p:txBody>
      </p:sp>
      <p:sp>
        <p:nvSpPr>
          <p:cNvPr id="32782" name="TextBox 16"/>
          <p:cNvSpPr txBox="1">
            <a:spLocks noChangeArrowheads="1"/>
          </p:cNvSpPr>
          <p:nvPr/>
        </p:nvSpPr>
        <p:spPr bwMode="auto">
          <a:xfrm>
            <a:off x="3633788" y="4792663"/>
            <a:ext cx="498475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0.00</a:t>
            </a:r>
          </a:p>
        </p:txBody>
      </p:sp>
      <p:sp>
        <p:nvSpPr>
          <p:cNvPr id="32783" name="TextBox 19"/>
          <p:cNvSpPr txBox="1">
            <a:spLocks noChangeArrowheads="1"/>
          </p:cNvSpPr>
          <p:nvPr/>
        </p:nvSpPr>
        <p:spPr bwMode="auto">
          <a:xfrm>
            <a:off x="4065588" y="4257675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–0.13</a:t>
            </a:r>
          </a:p>
        </p:txBody>
      </p:sp>
      <p:sp>
        <p:nvSpPr>
          <p:cNvPr id="32784" name="TextBox 20"/>
          <p:cNvSpPr txBox="1">
            <a:spLocks noChangeArrowheads="1"/>
          </p:cNvSpPr>
          <p:nvPr/>
        </p:nvSpPr>
        <p:spPr bwMode="auto">
          <a:xfrm>
            <a:off x="4070350" y="4792663"/>
            <a:ext cx="588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–0.17</a:t>
            </a:r>
          </a:p>
        </p:txBody>
      </p:sp>
      <p:sp>
        <p:nvSpPr>
          <p:cNvPr id="32785" name="TextBox 23"/>
          <p:cNvSpPr txBox="1">
            <a:spLocks noChangeArrowheads="1"/>
          </p:cNvSpPr>
          <p:nvPr/>
        </p:nvSpPr>
        <p:spPr bwMode="auto">
          <a:xfrm>
            <a:off x="4600575" y="4257675"/>
            <a:ext cx="588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–0.52</a:t>
            </a:r>
          </a:p>
        </p:txBody>
      </p:sp>
      <p:sp>
        <p:nvSpPr>
          <p:cNvPr id="32786" name="TextBox 24"/>
          <p:cNvSpPr txBox="1">
            <a:spLocks noChangeArrowheads="1"/>
          </p:cNvSpPr>
          <p:nvPr/>
        </p:nvSpPr>
        <p:spPr bwMode="auto">
          <a:xfrm>
            <a:off x="4605338" y="4792663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–0.54</a:t>
            </a:r>
          </a:p>
        </p:txBody>
      </p:sp>
      <p:sp>
        <p:nvSpPr>
          <p:cNvPr id="32787" name="TextBox 27"/>
          <p:cNvSpPr txBox="1">
            <a:spLocks noChangeArrowheads="1"/>
          </p:cNvSpPr>
          <p:nvPr/>
        </p:nvSpPr>
        <p:spPr bwMode="auto">
          <a:xfrm>
            <a:off x="5127625" y="4257675"/>
            <a:ext cx="587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–1.45</a:t>
            </a:r>
          </a:p>
        </p:txBody>
      </p:sp>
      <p:sp>
        <p:nvSpPr>
          <p:cNvPr id="32788" name="TextBox 28"/>
          <p:cNvSpPr txBox="1">
            <a:spLocks noChangeArrowheads="1"/>
          </p:cNvSpPr>
          <p:nvPr/>
        </p:nvSpPr>
        <p:spPr bwMode="auto">
          <a:xfrm>
            <a:off x="5132388" y="4792663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–1.45</a:t>
            </a:r>
          </a:p>
        </p:txBody>
      </p:sp>
      <p:sp>
        <p:nvSpPr>
          <p:cNvPr id="32789" name="TextBox 31"/>
          <p:cNvSpPr txBox="1">
            <a:spLocks noChangeArrowheads="1"/>
          </p:cNvSpPr>
          <p:nvPr/>
        </p:nvSpPr>
        <p:spPr bwMode="auto">
          <a:xfrm>
            <a:off x="5653088" y="4259263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–3.82</a:t>
            </a:r>
          </a:p>
        </p:txBody>
      </p:sp>
      <p:sp>
        <p:nvSpPr>
          <p:cNvPr id="32790" name="TextBox 32"/>
          <p:cNvSpPr txBox="1">
            <a:spLocks noChangeArrowheads="1"/>
          </p:cNvSpPr>
          <p:nvPr/>
        </p:nvSpPr>
        <p:spPr bwMode="auto">
          <a:xfrm>
            <a:off x="5659438" y="4794250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–3.82</a:t>
            </a:r>
          </a:p>
        </p:txBody>
      </p:sp>
      <p:graphicFrame>
        <p:nvGraphicFramePr>
          <p:cNvPr id="32770" name="Object 10"/>
          <p:cNvGraphicFramePr>
            <a:graphicFrameLocks noChangeAspect="1"/>
          </p:cNvGraphicFramePr>
          <p:nvPr/>
        </p:nvGraphicFramePr>
        <p:xfrm>
          <a:off x="179388" y="2052638"/>
          <a:ext cx="1452562" cy="4471987"/>
        </p:xfrm>
        <a:graphic>
          <a:graphicData uri="http://schemas.openxmlformats.org/presentationml/2006/ole">
            <p:oleObj spid="_x0000_s176135" name="Equation" r:id="rId5" imgW="1193800" imgH="3683000" progId="Equation.DSMT4">
              <p:embed/>
            </p:oleObj>
          </a:graphicData>
        </a:graphic>
      </p:graphicFrame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72</a:t>
            </a:fld>
            <a:endParaRPr lang="en-CA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Solutions</a:t>
            </a:r>
          </a:p>
        </p:txBody>
      </p:sp>
      <p:sp>
        <p:nvSpPr>
          <p:cNvPr id="860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The electric potential we just approximated could be used to determine the path of a positive charge from the source to the sink</a:t>
            </a:r>
            <a:endParaRPr lang="en-CA" smtClean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endParaRPr lang="en-CA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6020" name="Picture 5" descr="C:\Users\dwharder\Desktop\bl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1" name="Picture 6" descr="C:\Users\dwharder\Desktop\bl4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63763" y="2670175"/>
            <a:ext cx="4859337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2" name="TextBox 7"/>
          <p:cNvSpPr txBox="1">
            <a:spLocks noChangeArrowheads="1"/>
          </p:cNvSpPr>
          <p:nvPr/>
        </p:nvSpPr>
        <p:spPr bwMode="auto">
          <a:xfrm>
            <a:off x="2584450" y="320833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3.78</a:t>
            </a:r>
          </a:p>
        </p:txBody>
      </p:sp>
      <p:sp>
        <p:nvSpPr>
          <p:cNvPr id="86023" name="TextBox 8"/>
          <p:cNvSpPr txBox="1">
            <a:spLocks noChangeArrowheads="1"/>
          </p:cNvSpPr>
          <p:nvPr/>
        </p:nvSpPr>
        <p:spPr bwMode="auto">
          <a:xfrm>
            <a:off x="2581275" y="3727450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2.57</a:t>
            </a:r>
          </a:p>
        </p:txBody>
      </p:sp>
      <p:sp>
        <p:nvSpPr>
          <p:cNvPr id="86024" name="TextBox 9"/>
          <p:cNvSpPr txBox="1">
            <a:spLocks noChangeArrowheads="1"/>
          </p:cNvSpPr>
          <p:nvPr/>
        </p:nvSpPr>
        <p:spPr bwMode="auto">
          <a:xfrm>
            <a:off x="3109913" y="3200400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2.57</a:t>
            </a:r>
          </a:p>
        </p:txBody>
      </p:sp>
      <p:sp>
        <p:nvSpPr>
          <p:cNvPr id="86025" name="TextBox 10"/>
          <p:cNvSpPr txBox="1">
            <a:spLocks noChangeArrowheads="1"/>
          </p:cNvSpPr>
          <p:nvPr/>
        </p:nvSpPr>
        <p:spPr bwMode="auto">
          <a:xfrm>
            <a:off x="3114675" y="373538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1.49</a:t>
            </a:r>
          </a:p>
        </p:txBody>
      </p:sp>
      <p:sp>
        <p:nvSpPr>
          <p:cNvPr id="86026" name="TextBox 11"/>
          <p:cNvSpPr txBox="1">
            <a:spLocks noChangeArrowheads="1"/>
          </p:cNvSpPr>
          <p:nvPr/>
        </p:nvSpPr>
        <p:spPr bwMode="auto">
          <a:xfrm>
            <a:off x="3109913" y="425608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0.42</a:t>
            </a:r>
          </a:p>
        </p:txBody>
      </p:sp>
      <p:sp>
        <p:nvSpPr>
          <p:cNvPr id="86027" name="TextBox 12"/>
          <p:cNvSpPr txBox="1">
            <a:spLocks noChangeArrowheads="1"/>
          </p:cNvSpPr>
          <p:nvPr/>
        </p:nvSpPr>
        <p:spPr bwMode="auto">
          <a:xfrm>
            <a:off x="3633788" y="373538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0.42</a:t>
            </a:r>
          </a:p>
        </p:txBody>
      </p:sp>
      <p:sp>
        <p:nvSpPr>
          <p:cNvPr id="86028" name="TextBox 13"/>
          <p:cNvSpPr txBox="1">
            <a:spLocks noChangeArrowheads="1"/>
          </p:cNvSpPr>
          <p:nvPr/>
        </p:nvSpPr>
        <p:spPr bwMode="auto">
          <a:xfrm>
            <a:off x="3629025" y="4257675"/>
            <a:ext cx="498475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0.18</a:t>
            </a:r>
          </a:p>
        </p:txBody>
      </p:sp>
      <p:sp>
        <p:nvSpPr>
          <p:cNvPr id="86029" name="TextBox 14"/>
          <p:cNvSpPr txBox="1">
            <a:spLocks noChangeArrowheads="1"/>
          </p:cNvSpPr>
          <p:nvPr/>
        </p:nvSpPr>
        <p:spPr bwMode="auto">
          <a:xfrm>
            <a:off x="3633788" y="4792663"/>
            <a:ext cx="498475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0.00</a:t>
            </a:r>
          </a:p>
        </p:txBody>
      </p:sp>
      <p:sp>
        <p:nvSpPr>
          <p:cNvPr id="86030" name="TextBox 15"/>
          <p:cNvSpPr txBox="1">
            <a:spLocks noChangeArrowheads="1"/>
          </p:cNvSpPr>
          <p:nvPr/>
        </p:nvSpPr>
        <p:spPr bwMode="auto">
          <a:xfrm>
            <a:off x="4065588" y="4257675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–0.13</a:t>
            </a:r>
          </a:p>
        </p:txBody>
      </p:sp>
      <p:sp>
        <p:nvSpPr>
          <p:cNvPr id="86031" name="TextBox 16"/>
          <p:cNvSpPr txBox="1">
            <a:spLocks noChangeArrowheads="1"/>
          </p:cNvSpPr>
          <p:nvPr/>
        </p:nvSpPr>
        <p:spPr bwMode="auto">
          <a:xfrm>
            <a:off x="4070350" y="4792663"/>
            <a:ext cx="588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–0.17</a:t>
            </a:r>
          </a:p>
        </p:txBody>
      </p:sp>
      <p:sp>
        <p:nvSpPr>
          <p:cNvPr id="86032" name="TextBox 17"/>
          <p:cNvSpPr txBox="1">
            <a:spLocks noChangeArrowheads="1"/>
          </p:cNvSpPr>
          <p:nvPr/>
        </p:nvSpPr>
        <p:spPr bwMode="auto">
          <a:xfrm>
            <a:off x="4600575" y="4257675"/>
            <a:ext cx="588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–0.52</a:t>
            </a:r>
          </a:p>
        </p:txBody>
      </p:sp>
      <p:sp>
        <p:nvSpPr>
          <p:cNvPr id="86033" name="TextBox 18"/>
          <p:cNvSpPr txBox="1">
            <a:spLocks noChangeArrowheads="1"/>
          </p:cNvSpPr>
          <p:nvPr/>
        </p:nvSpPr>
        <p:spPr bwMode="auto">
          <a:xfrm>
            <a:off x="4605338" y="4792663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–0.54</a:t>
            </a:r>
          </a:p>
        </p:txBody>
      </p:sp>
      <p:sp>
        <p:nvSpPr>
          <p:cNvPr id="86034" name="TextBox 19"/>
          <p:cNvSpPr txBox="1">
            <a:spLocks noChangeArrowheads="1"/>
          </p:cNvSpPr>
          <p:nvPr/>
        </p:nvSpPr>
        <p:spPr bwMode="auto">
          <a:xfrm>
            <a:off x="5127625" y="4257675"/>
            <a:ext cx="587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–1.45</a:t>
            </a:r>
          </a:p>
        </p:txBody>
      </p:sp>
      <p:sp>
        <p:nvSpPr>
          <p:cNvPr id="86035" name="TextBox 20"/>
          <p:cNvSpPr txBox="1">
            <a:spLocks noChangeArrowheads="1"/>
          </p:cNvSpPr>
          <p:nvPr/>
        </p:nvSpPr>
        <p:spPr bwMode="auto">
          <a:xfrm>
            <a:off x="5132388" y="4792663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–1.45</a:t>
            </a:r>
          </a:p>
        </p:txBody>
      </p:sp>
      <p:sp>
        <p:nvSpPr>
          <p:cNvPr id="86036" name="TextBox 21"/>
          <p:cNvSpPr txBox="1">
            <a:spLocks noChangeArrowheads="1"/>
          </p:cNvSpPr>
          <p:nvPr/>
        </p:nvSpPr>
        <p:spPr bwMode="auto">
          <a:xfrm>
            <a:off x="5653088" y="4259263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–3.82</a:t>
            </a:r>
          </a:p>
        </p:txBody>
      </p:sp>
      <p:sp>
        <p:nvSpPr>
          <p:cNvPr id="86037" name="TextBox 22"/>
          <p:cNvSpPr txBox="1">
            <a:spLocks noChangeArrowheads="1"/>
          </p:cNvSpPr>
          <p:nvPr/>
        </p:nvSpPr>
        <p:spPr bwMode="auto">
          <a:xfrm>
            <a:off x="5659438" y="4794250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–3.82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73</a:t>
            </a:fld>
            <a:endParaRPr lang="en-CA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Insulated Boundaries</a:t>
            </a:r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If a boundary is insulated, we will assume it has a value equal to its neighbour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We made similar assumptions by setting finite difference equations to 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Insulated Boundaries</a:t>
            </a: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Suppose in our example, the base is insulated</a:t>
            </a:r>
          </a:p>
        </p:txBody>
      </p:sp>
      <p:pic>
        <p:nvPicPr>
          <p:cNvPr id="88068" name="Picture 5" descr="C:\Users\dwharder\Desktop\bl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9" name="Picture 6" descr="C:\Users\dwharder\Desktop\bl4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63763" y="2670175"/>
            <a:ext cx="4859337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148263" y="3141663"/>
            <a:ext cx="431800" cy="287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3059113" y="5229225"/>
            <a:ext cx="433387" cy="287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88072" name="TextBox 7"/>
          <p:cNvSpPr txBox="1">
            <a:spLocks noChangeArrowheads="1"/>
          </p:cNvSpPr>
          <p:nvPr/>
        </p:nvSpPr>
        <p:spPr bwMode="auto">
          <a:xfrm>
            <a:off x="7908925" y="3192463"/>
            <a:ext cx="1030288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Insulated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75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Insulated Boundaries</a:t>
            </a:r>
          </a:p>
        </p:txBody>
      </p:sp>
      <p:sp>
        <p:nvSpPr>
          <p:cNvPr id="3379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Apply the equation at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mtClean="0">
                <a:latin typeface="Arial" charset="0"/>
                <a:cs typeface="Arial" charset="0"/>
              </a:rPr>
              <a:t>:</a:t>
            </a:r>
          </a:p>
          <a:p>
            <a:pPr algn="ctr"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33798" name="Picture 8" descr="C:\Users\dwharder\Desktop\zoo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9113" y="2617788"/>
            <a:ext cx="302895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9" name="Picture 5" descr="C:\Users\dwharder\Desktop\bl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00" name="TextBox 13"/>
          <p:cNvSpPr txBox="1">
            <a:spLocks noChangeArrowheads="1"/>
          </p:cNvSpPr>
          <p:nvPr/>
        </p:nvSpPr>
        <p:spPr bwMode="auto">
          <a:xfrm>
            <a:off x="5233988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801" name="TextBox 14"/>
          <p:cNvSpPr txBox="1">
            <a:spLocks noChangeArrowheads="1"/>
          </p:cNvSpPr>
          <p:nvPr/>
        </p:nvSpPr>
        <p:spPr bwMode="auto">
          <a:xfrm>
            <a:off x="4503738" y="48402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802" name="TextBox 15"/>
          <p:cNvSpPr txBox="1">
            <a:spLocks noChangeArrowheads="1"/>
          </p:cNvSpPr>
          <p:nvPr/>
        </p:nvSpPr>
        <p:spPr bwMode="auto">
          <a:xfrm>
            <a:off x="5237163" y="4840288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3794" name="Object 6"/>
          <p:cNvGraphicFramePr>
            <a:graphicFrameLocks noChangeAspect="1"/>
          </p:cNvGraphicFramePr>
          <p:nvPr/>
        </p:nvGraphicFramePr>
        <p:xfrm>
          <a:off x="3935413" y="5938837"/>
          <a:ext cx="4854575" cy="477838"/>
        </p:xfrm>
        <a:graphic>
          <a:graphicData uri="http://schemas.openxmlformats.org/presentationml/2006/ole">
            <p:oleObj spid="_x0000_s177164" name="Equation" r:id="rId5" imgW="2565400" imgH="254000" progId="Equation.DSMT4">
              <p:embed/>
            </p:oleObj>
          </a:graphicData>
        </a:graphic>
      </p:graphicFrame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3243263" y="1990725"/>
          <a:ext cx="2817812" cy="374650"/>
        </p:xfrm>
        <a:graphic>
          <a:graphicData uri="http://schemas.openxmlformats.org/presentationml/2006/ole">
            <p:oleObj spid="_x0000_s177165" name="Equation" r:id="rId6" imgW="1714500" imgH="228600" progId="Equation.DSMT4">
              <p:embed/>
            </p:oleObj>
          </a:graphicData>
        </a:graphic>
      </p:graphicFrame>
      <p:pic>
        <p:nvPicPr>
          <p:cNvPr id="33804" name="Picture 11" descr="C:\Users\dwharder\Desktop\asdf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033838" y="2873375"/>
            <a:ext cx="1801812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05" name="TextBox 9"/>
          <p:cNvSpPr txBox="1">
            <a:spLocks noChangeArrowheads="1"/>
          </p:cNvSpPr>
          <p:nvPr/>
        </p:nvSpPr>
        <p:spPr bwMode="auto">
          <a:xfrm>
            <a:off x="3786188" y="3376613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806" name="TextBox 10"/>
          <p:cNvSpPr txBox="1">
            <a:spLocks noChangeArrowheads="1"/>
          </p:cNvSpPr>
          <p:nvPr/>
        </p:nvSpPr>
        <p:spPr bwMode="auto">
          <a:xfrm>
            <a:off x="4498975" y="3376613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807" name="TextBox 11"/>
          <p:cNvSpPr txBox="1">
            <a:spLocks noChangeArrowheads="1"/>
          </p:cNvSpPr>
          <p:nvPr/>
        </p:nvSpPr>
        <p:spPr bwMode="auto">
          <a:xfrm>
            <a:off x="3787775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808" name="TextBox 12"/>
          <p:cNvSpPr txBox="1">
            <a:spLocks noChangeArrowheads="1"/>
          </p:cNvSpPr>
          <p:nvPr/>
        </p:nvSpPr>
        <p:spPr bwMode="auto">
          <a:xfrm>
            <a:off x="4500563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809" name="TextBox 19"/>
          <p:cNvSpPr txBox="1">
            <a:spLocks noChangeArrowheads="1"/>
          </p:cNvSpPr>
          <p:nvPr/>
        </p:nvSpPr>
        <p:spPr bwMode="auto">
          <a:xfrm>
            <a:off x="3033713" y="3438525"/>
            <a:ext cx="520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sp>
        <p:nvSpPr>
          <p:cNvPr id="33810" name="TextBox 20"/>
          <p:cNvSpPr txBox="1">
            <a:spLocks noChangeArrowheads="1"/>
          </p:cNvSpPr>
          <p:nvPr/>
        </p:nvSpPr>
        <p:spPr bwMode="auto">
          <a:xfrm>
            <a:off x="3763963" y="2728913"/>
            <a:ext cx="520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sp>
        <p:nvSpPr>
          <p:cNvPr id="33811" name="TextBox 21"/>
          <p:cNvSpPr txBox="1">
            <a:spLocks noChangeArrowheads="1"/>
          </p:cNvSpPr>
          <p:nvPr/>
        </p:nvSpPr>
        <p:spPr bwMode="auto">
          <a:xfrm>
            <a:off x="7908925" y="3192463"/>
            <a:ext cx="1030288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Insulated</a:t>
            </a:r>
          </a:p>
        </p:txBody>
      </p:sp>
      <p:sp>
        <p:nvSpPr>
          <p:cNvPr id="23" name="Oval 22"/>
          <p:cNvSpPr/>
          <p:nvPr/>
        </p:nvSpPr>
        <p:spPr>
          <a:xfrm>
            <a:off x="5402263" y="1989138"/>
            <a:ext cx="360362" cy="36036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4" name="Oval 23"/>
          <p:cNvSpPr/>
          <p:nvPr/>
        </p:nvSpPr>
        <p:spPr>
          <a:xfrm>
            <a:off x="5470525" y="3582988"/>
            <a:ext cx="358775" cy="36036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pic>
        <p:nvPicPr>
          <p:cNvPr id="22" name="Picture 4" descr="C:\Users\dwharder\Desktop\asdlfjk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-5367" y="4256063"/>
            <a:ext cx="2169130" cy="2209750"/>
          </a:xfrm>
          <a:prstGeom prst="rect">
            <a:avLst/>
          </a:prstGeom>
          <a:noFill/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76</a:t>
            </a:fld>
            <a:endParaRPr lang="en-CA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Insulated Boundaries</a:t>
            </a:r>
          </a:p>
        </p:txBody>
      </p:sp>
      <p:sp>
        <p:nvSpPr>
          <p:cNvPr id="348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Apply the equation at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mtClean="0">
                <a:latin typeface="Arial" charset="0"/>
                <a:cs typeface="Arial" charset="0"/>
              </a:rPr>
              <a:t>:</a:t>
            </a:r>
          </a:p>
          <a:p>
            <a:pPr algn="ctr"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34823" name="Picture 8" descr="C:\Users\dwharder\Desktop\zoo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9113" y="2617788"/>
            <a:ext cx="302895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4" name="Picture 5" descr="C:\Users\dwharder\Desktop\bl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5" name="TextBox 13"/>
          <p:cNvSpPr txBox="1">
            <a:spLocks noChangeArrowheads="1"/>
          </p:cNvSpPr>
          <p:nvPr/>
        </p:nvSpPr>
        <p:spPr bwMode="auto">
          <a:xfrm>
            <a:off x="5233988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26" name="TextBox 14"/>
          <p:cNvSpPr txBox="1">
            <a:spLocks noChangeArrowheads="1"/>
          </p:cNvSpPr>
          <p:nvPr/>
        </p:nvSpPr>
        <p:spPr bwMode="auto">
          <a:xfrm>
            <a:off x="4503738" y="48402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27" name="TextBox 15"/>
          <p:cNvSpPr txBox="1">
            <a:spLocks noChangeArrowheads="1"/>
          </p:cNvSpPr>
          <p:nvPr/>
        </p:nvSpPr>
        <p:spPr bwMode="auto">
          <a:xfrm>
            <a:off x="5237163" y="4840288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4818" name="Object 3"/>
          <p:cNvGraphicFramePr>
            <a:graphicFrameLocks noChangeAspect="1"/>
          </p:cNvGraphicFramePr>
          <p:nvPr/>
        </p:nvGraphicFramePr>
        <p:xfrm>
          <a:off x="3159125" y="1990725"/>
          <a:ext cx="2986088" cy="374650"/>
        </p:xfrm>
        <a:graphic>
          <a:graphicData uri="http://schemas.openxmlformats.org/presentationml/2006/ole">
            <p:oleObj spid="_x0000_s178194" name="Equation" r:id="rId5" imgW="1816100" imgH="228600" progId="Equation.DSMT4">
              <p:embed/>
            </p:oleObj>
          </a:graphicData>
        </a:graphic>
      </p:graphicFrame>
      <p:pic>
        <p:nvPicPr>
          <p:cNvPr id="34829" name="Picture 11" descr="C:\Users\dwharder\Desktop\asdf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33838" y="2873375"/>
            <a:ext cx="1801812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30" name="TextBox 9"/>
          <p:cNvSpPr txBox="1">
            <a:spLocks noChangeArrowheads="1"/>
          </p:cNvSpPr>
          <p:nvPr/>
        </p:nvSpPr>
        <p:spPr bwMode="auto">
          <a:xfrm>
            <a:off x="3786188" y="3376613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31" name="TextBox 10"/>
          <p:cNvSpPr txBox="1">
            <a:spLocks noChangeArrowheads="1"/>
          </p:cNvSpPr>
          <p:nvPr/>
        </p:nvSpPr>
        <p:spPr bwMode="auto">
          <a:xfrm>
            <a:off x="4498975" y="3376613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32" name="TextBox 11"/>
          <p:cNvSpPr txBox="1">
            <a:spLocks noChangeArrowheads="1"/>
          </p:cNvSpPr>
          <p:nvPr/>
        </p:nvSpPr>
        <p:spPr bwMode="auto">
          <a:xfrm>
            <a:off x="3787775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33" name="TextBox 12"/>
          <p:cNvSpPr txBox="1">
            <a:spLocks noChangeArrowheads="1"/>
          </p:cNvSpPr>
          <p:nvPr/>
        </p:nvSpPr>
        <p:spPr bwMode="auto">
          <a:xfrm>
            <a:off x="4500563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34" name="TextBox 19"/>
          <p:cNvSpPr txBox="1">
            <a:spLocks noChangeArrowheads="1"/>
          </p:cNvSpPr>
          <p:nvPr/>
        </p:nvSpPr>
        <p:spPr bwMode="auto">
          <a:xfrm>
            <a:off x="3033713" y="3438525"/>
            <a:ext cx="520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sp>
        <p:nvSpPr>
          <p:cNvPr id="34835" name="TextBox 20"/>
          <p:cNvSpPr txBox="1">
            <a:spLocks noChangeArrowheads="1"/>
          </p:cNvSpPr>
          <p:nvPr/>
        </p:nvSpPr>
        <p:spPr bwMode="auto">
          <a:xfrm>
            <a:off x="3763963" y="2728913"/>
            <a:ext cx="520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graphicFrame>
        <p:nvGraphicFramePr>
          <p:cNvPr id="34819" name="Object 10"/>
          <p:cNvGraphicFramePr>
            <a:graphicFrameLocks noChangeAspect="1"/>
          </p:cNvGraphicFramePr>
          <p:nvPr/>
        </p:nvGraphicFramePr>
        <p:xfrm>
          <a:off x="4270375" y="2309813"/>
          <a:ext cx="2297113" cy="374650"/>
        </p:xfrm>
        <a:graphic>
          <a:graphicData uri="http://schemas.openxmlformats.org/presentationml/2006/ole">
            <p:oleObj spid="_x0000_s178195" name="Equation" r:id="rId7" imgW="1397000" imgH="228600" progId="Equation.DSMT4">
              <p:embed/>
            </p:oleObj>
          </a:graphicData>
        </a:graphic>
      </p:graphicFrame>
      <p:sp>
        <p:nvSpPr>
          <p:cNvPr id="20" name="Oval 19"/>
          <p:cNvSpPr/>
          <p:nvPr/>
        </p:nvSpPr>
        <p:spPr>
          <a:xfrm>
            <a:off x="5402263" y="1989138"/>
            <a:ext cx="360362" cy="36036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34837" name="TextBox 20"/>
          <p:cNvSpPr txBox="1">
            <a:spLocks noChangeArrowheads="1"/>
          </p:cNvSpPr>
          <p:nvPr/>
        </p:nvSpPr>
        <p:spPr bwMode="auto">
          <a:xfrm>
            <a:off x="7908925" y="3192463"/>
            <a:ext cx="1030288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Insulated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735513" y="3592513"/>
            <a:ext cx="1079500" cy="360362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178181" name="Object 6"/>
          <p:cNvGraphicFramePr>
            <a:graphicFrameLocks noChangeAspect="1"/>
          </p:cNvGraphicFramePr>
          <p:nvPr/>
        </p:nvGraphicFramePr>
        <p:xfrm>
          <a:off x="3935413" y="5938838"/>
          <a:ext cx="4854575" cy="477837"/>
        </p:xfrm>
        <a:graphic>
          <a:graphicData uri="http://schemas.openxmlformats.org/presentationml/2006/ole">
            <p:oleObj spid="_x0000_s178196" name="Equation" r:id="rId8" imgW="2565400" imgH="254000" progId="Equation.DSMT4">
              <p:embed/>
            </p:oleObj>
          </a:graphicData>
        </a:graphic>
      </p:graphicFrame>
      <p:pic>
        <p:nvPicPr>
          <p:cNvPr id="24" name="Picture 4" descr="C:\Users\dwharder\Desktop\asdlfjk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-5367" y="4256063"/>
            <a:ext cx="2169130" cy="2209750"/>
          </a:xfrm>
          <a:prstGeom prst="rect">
            <a:avLst/>
          </a:prstGeom>
          <a:noFill/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77</a:t>
            </a:fld>
            <a:endParaRPr lang="en-CA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Insulated Boundaries</a:t>
            </a:r>
          </a:p>
        </p:txBody>
      </p:sp>
      <p:sp>
        <p:nvSpPr>
          <p:cNvPr id="3584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Apply the equation at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CA" smtClean="0">
                <a:latin typeface="Arial" charset="0"/>
                <a:cs typeface="Arial" charset="0"/>
              </a:rPr>
              <a:t>:</a:t>
            </a:r>
          </a:p>
          <a:p>
            <a:pPr algn="ctr"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35846" name="Picture 8" descr="C:\Users\dwharder\Desktop\zoo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9113" y="2617788"/>
            <a:ext cx="302895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5" descr="C:\Users\dwharder\Desktop\bl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8" name="TextBox 13"/>
          <p:cNvSpPr txBox="1">
            <a:spLocks noChangeArrowheads="1"/>
          </p:cNvSpPr>
          <p:nvPr/>
        </p:nvSpPr>
        <p:spPr bwMode="auto">
          <a:xfrm>
            <a:off x="5233988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849" name="TextBox 14"/>
          <p:cNvSpPr txBox="1">
            <a:spLocks noChangeArrowheads="1"/>
          </p:cNvSpPr>
          <p:nvPr/>
        </p:nvSpPr>
        <p:spPr bwMode="auto">
          <a:xfrm>
            <a:off x="4503738" y="48402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850" name="TextBox 15"/>
          <p:cNvSpPr txBox="1">
            <a:spLocks noChangeArrowheads="1"/>
          </p:cNvSpPr>
          <p:nvPr/>
        </p:nvSpPr>
        <p:spPr bwMode="auto">
          <a:xfrm>
            <a:off x="5237163" y="4840288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5842" name="Object 3"/>
          <p:cNvGraphicFramePr>
            <a:graphicFrameLocks noChangeAspect="1"/>
          </p:cNvGraphicFramePr>
          <p:nvPr/>
        </p:nvGraphicFramePr>
        <p:xfrm>
          <a:off x="3275013" y="1990725"/>
          <a:ext cx="2776537" cy="374650"/>
        </p:xfrm>
        <a:graphic>
          <a:graphicData uri="http://schemas.openxmlformats.org/presentationml/2006/ole">
            <p:oleObj spid="_x0000_s179213" name="Equation" r:id="rId5" imgW="1689100" imgH="228600" progId="Equation.DSMT4">
              <p:embed/>
            </p:oleObj>
          </a:graphicData>
        </a:graphic>
      </p:graphicFrame>
      <p:pic>
        <p:nvPicPr>
          <p:cNvPr id="35852" name="Picture 11" descr="C:\Users\dwharder\Desktop\asdf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13113" y="3592513"/>
            <a:ext cx="1801812" cy="180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53" name="TextBox 9"/>
          <p:cNvSpPr txBox="1">
            <a:spLocks noChangeArrowheads="1"/>
          </p:cNvSpPr>
          <p:nvPr/>
        </p:nvSpPr>
        <p:spPr bwMode="auto">
          <a:xfrm>
            <a:off x="3786188" y="3376613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854" name="TextBox 10"/>
          <p:cNvSpPr txBox="1">
            <a:spLocks noChangeArrowheads="1"/>
          </p:cNvSpPr>
          <p:nvPr/>
        </p:nvSpPr>
        <p:spPr bwMode="auto">
          <a:xfrm>
            <a:off x="4498975" y="3376613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855" name="TextBox 11"/>
          <p:cNvSpPr txBox="1">
            <a:spLocks noChangeArrowheads="1"/>
          </p:cNvSpPr>
          <p:nvPr/>
        </p:nvSpPr>
        <p:spPr bwMode="auto">
          <a:xfrm>
            <a:off x="3787775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856" name="TextBox 12"/>
          <p:cNvSpPr txBox="1">
            <a:spLocks noChangeArrowheads="1"/>
          </p:cNvSpPr>
          <p:nvPr/>
        </p:nvSpPr>
        <p:spPr bwMode="auto">
          <a:xfrm>
            <a:off x="4500563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857" name="TextBox 19"/>
          <p:cNvSpPr txBox="1">
            <a:spLocks noChangeArrowheads="1"/>
          </p:cNvSpPr>
          <p:nvPr/>
        </p:nvSpPr>
        <p:spPr bwMode="auto">
          <a:xfrm>
            <a:off x="3033713" y="3438525"/>
            <a:ext cx="520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sp>
        <p:nvSpPr>
          <p:cNvPr id="35858" name="TextBox 20"/>
          <p:cNvSpPr txBox="1">
            <a:spLocks noChangeArrowheads="1"/>
          </p:cNvSpPr>
          <p:nvPr/>
        </p:nvSpPr>
        <p:spPr bwMode="auto">
          <a:xfrm>
            <a:off x="3763963" y="2728913"/>
            <a:ext cx="520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sp>
        <p:nvSpPr>
          <p:cNvPr id="20" name="Oval 19"/>
          <p:cNvSpPr/>
          <p:nvPr/>
        </p:nvSpPr>
        <p:spPr>
          <a:xfrm>
            <a:off x="4356100" y="1989138"/>
            <a:ext cx="360363" cy="36036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35860" name="TextBox 20"/>
          <p:cNvSpPr txBox="1">
            <a:spLocks noChangeArrowheads="1"/>
          </p:cNvSpPr>
          <p:nvPr/>
        </p:nvSpPr>
        <p:spPr bwMode="auto">
          <a:xfrm>
            <a:off x="7908925" y="3192463"/>
            <a:ext cx="1030288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Insulated</a:t>
            </a:r>
          </a:p>
        </p:txBody>
      </p:sp>
      <p:graphicFrame>
        <p:nvGraphicFramePr>
          <p:cNvPr id="179204" name="Object 6"/>
          <p:cNvGraphicFramePr>
            <a:graphicFrameLocks noChangeAspect="1"/>
          </p:cNvGraphicFramePr>
          <p:nvPr/>
        </p:nvGraphicFramePr>
        <p:xfrm>
          <a:off x="3935413" y="5938838"/>
          <a:ext cx="4854575" cy="477837"/>
        </p:xfrm>
        <a:graphic>
          <a:graphicData uri="http://schemas.openxmlformats.org/presentationml/2006/ole">
            <p:oleObj spid="_x0000_s179214" name="Equation" r:id="rId7" imgW="2565400" imgH="254000" progId="Equation.DSMT4">
              <p:embed/>
            </p:oleObj>
          </a:graphicData>
        </a:graphic>
      </p:graphicFrame>
      <p:pic>
        <p:nvPicPr>
          <p:cNvPr id="22" name="Picture 4" descr="C:\Users\dwharder\Desktop\asdlfjk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-5367" y="4256063"/>
            <a:ext cx="2169130" cy="2209750"/>
          </a:xfrm>
          <a:prstGeom prst="rect">
            <a:avLst/>
          </a:prstGeom>
          <a:noFill/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78</a:t>
            </a:fld>
            <a:endParaRPr lang="en-CA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Insulated Boundaries</a:t>
            </a:r>
          </a:p>
        </p:txBody>
      </p:sp>
      <p:sp>
        <p:nvSpPr>
          <p:cNvPr id="368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Apply the equation at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CA" smtClean="0">
                <a:latin typeface="Arial" charset="0"/>
                <a:cs typeface="Arial" charset="0"/>
              </a:rPr>
              <a:t>:</a:t>
            </a:r>
          </a:p>
          <a:p>
            <a:pPr algn="ctr"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36871" name="Picture 8" descr="C:\Users\dwharder\Desktop\zoo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9113" y="2617788"/>
            <a:ext cx="302895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2" name="Picture 5" descr="C:\Users\dwharder\Desktop\bl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3" name="TextBox 13"/>
          <p:cNvSpPr txBox="1">
            <a:spLocks noChangeArrowheads="1"/>
          </p:cNvSpPr>
          <p:nvPr/>
        </p:nvSpPr>
        <p:spPr bwMode="auto">
          <a:xfrm>
            <a:off x="5233988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874" name="TextBox 14"/>
          <p:cNvSpPr txBox="1">
            <a:spLocks noChangeArrowheads="1"/>
          </p:cNvSpPr>
          <p:nvPr/>
        </p:nvSpPr>
        <p:spPr bwMode="auto">
          <a:xfrm>
            <a:off x="4503738" y="48402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875" name="TextBox 15"/>
          <p:cNvSpPr txBox="1">
            <a:spLocks noChangeArrowheads="1"/>
          </p:cNvSpPr>
          <p:nvPr/>
        </p:nvSpPr>
        <p:spPr bwMode="auto">
          <a:xfrm>
            <a:off x="5237163" y="4840288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6866" name="Object 3"/>
          <p:cNvGraphicFramePr>
            <a:graphicFrameLocks noChangeAspect="1"/>
          </p:cNvGraphicFramePr>
          <p:nvPr/>
        </p:nvGraphicFramePr>
        <p:xfrm>
          <a:off x="3181350" y="1990725"/>
          <a:ext cx="2963863" cy="374650"/>
        </p:xfrm>
        <a:graphic>
          <a:graphicData uri="http://schemas.openxmlformats.org/presentationml/2006/ole">
            <p:oleObj spid="_x0000_s180242" name="Equation" r:id="rId5" imgW="1803400" imgH="228600" progId="Equation.DSMT4">
              <p:embed/>
            </p:oleObj>
          </a:graphicData>
        </a:graphic>
      </p:graphicFrame>
      <p:pic>
        <p:nvPicPr>
          <p:cNvPr id="36877" name="Picture 11" descr="C:\Users\dwharder\Desktop\asdf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13113" y="3592513"/>
            <a:ext cx="1801812" cy="180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8" name="TextBox 9"/>
          <p:cNvSpPr txBox="1">
            <a:spLocks noChangeArrowheads="1"/>
          </p:cNvSpPr>
          <p:nvPr/>
        </p:nvSpPr>
        <p:spPr bwMode="auto">
          <a:xfrm>
            <a:off x="3786188" y="3376613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879" name="TextBox 10"/>
          <p:cNvSpPr txBox="1">
            <a:spLocks noChangeArrowheads="1"/>
          </p:cNvSpPr>
          <p:nvPr/>
        </p:nvSpPr>
        <p:spPr bwMode="auto">
          <a:xfrm>
            <a:off x="4498975" y="3376613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880" name="TextBox 11"/>
          <p:cNvSpPr txBox="1">
            <a:spLocks noChangeArrowheads="1"/>
          </p:cNvSpPr>
          <p:nvPr/>
        </p:nvSpPr>
        <p:spPr bwMode="auto">
          <a:xfrm>
            <a:off x="3787775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881" name="TextBox 12"/>
          <p:cNvSpPr txBox="1">
            <a:spLocks noChangeArrowheads="1"/>
          </p:cNvSpPr>
          <p:nvPr/>
        </p:nvSpPr>
        <p:spPr bwMode="auto">
          <a:xfrm>
            <a:off x="4500563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882" name="TextBox 19"/>
          <p:cNvSpPr txBox="1">
            <a:spLocks noChangeArrowheads="1"/>
          </p:cNvSpPr>
          <p:nvPr/>
        </p:nvSpPr>
        <p:spPr bwMode="auto">
          <a:xfrm>
            <a:off x="3033713" y="3438525"/>
            <a:ext cx="520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sp>
        <p:nvSpPr>
          <p:cNvPr id="36883" name="TextBox 20"/>
          <p:cNvSpPr txBox="1">
            <a:spLocks noChangeArrowheads="1"/>
          </p:cNvSpPr>
          <p:nvPr/>
        </p:nvSpPr>
        <p:spPr bwMode="auto">
          <a:xfrm>
            <a:off x="3763963" y="2728913"/>
            <a:ext cx="520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graphicFrame>
        <p:nvGraphicFramePr>
          <p:cNvPr id="36867" name="Object 10"/>
          <p:cNvGraphicFramePr>
            <a:graphicFrameLocks noChangeAspect="1"/>
          </p:cNvGraphicFramePr>
          <p:nvPr/>
        </p:nvGraphicFramePr>
        <p:xfrm>
          <a:off x="4292600" y="2309813"/>
          <a:ext cx="2274888" cy="374650"/>
        </p:xfrm>
        <a:graphic>
          <a:graphicData uri="http://schemas.openxmlformats.org/presentationml/2006/ole">
            <p:oleObj spid="_x0000_s180243" name="Equation" r:id="rId7" imgW="1384300" imgH="228600" progId="Equation.DSMT4">
              <p:embed/>
            </p:oleObj>
          </a:graphicData>
        </a:graphic>
      </p:graphicFrame>
      <p:sp>
        <p:nvSpPr>
          <p:cNvPr id="20" name="Oval 19"/>
          <p:cNvSpPr/>
          <p:nvPr/>
        </p:nvSpPr>
        <p:spPr>
          <a:xfrm>
            <a:off x="4356100" y="1989138"/>
            <a:ext cx="360363" cy="36036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36885" name="TextBox 20"/>
          <p:cNvSpPr txBox="1">
            <a:spLocks noChangeArrowheads="1"/>
          </p:cNvSpPr>
          <p:nvPr/>
        </p:nvSpPr>
        <p:spPr bwMode="auto">
          <a:xfrm>
            <a:off x="7908925" y="3192463"/>
            <a:ext cx="1030288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Insulated</a:t>
            </a:r>
          </a:p>
        </p:txBody>
      </p:sp>
      <p:sp>
        <p:nvSpPr>
          <p:cNvPr id="22" name="Rounded Rectangle 21"/>
          <p:cNvSpPr/>
          <p:nvPr/>
        </p:nvSpPr>
        <p:spPr>
          <a:xfrm rot="5400000">
            <a:off x="3663950" y="4652963"/>
            <a:ext cx="1081088" cy="360362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180229" name="Object 6"/>
          <p:cNvGraphicFramePr>
            <a:graphicFrameLocks noChangeAspect="1"/>
          </p:cNvGraphicFramePr>
          <p:nvPr/>
        </p:nvGraphicFramePr>
        <p:xfrm>
          <a:off x="3935413" y="5938838"/>
          <a:ext cx="4854575" cy="477837"/>
        </p:xfrm>
        <a:graphic>
          <a:graphicData uri="http://schemas.openxmlformats.org/presentationml/2006/ole">
            <p:oleObj spid="_x0000_s180244" name="Equation" r:id="rId8" imgW="2565400" imgH="254000" progId="Equation.DSMT4">
              <p:embed/>
            </p:oleObj>
          </a:graphicData>
        </a:graphic>
      </p:graphicFrame>
      <p:pic>
        <p:nvPicPr>
          <p:cNvPr id="24" name="Picture 4" descr="C:\Users\dwharder\Desktop\asdlfjk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-5367" y="4256063"/>
            <a:ext cx="2169130" cy="2209750"/>
          </a:xfrm>
          <a:prstGeom prst="rect">
            <a:avLst/>
          </a:prstGeom>
          <a:noFill/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79</a:t>
            </a:fld>
            <a:endParaRPr lang="en-CA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Motivating Example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CA" dirty="0" smtClean="0">
                <a:latin typeface="Arial" charset="0"/>
                <a:cs typeface="Arial" charset="0"/>
              </a:rPr>
              <a:t>If we are dealing with soap films, the force that is exerted by the film is proportional to the concavity</a:t>
            </a:r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2138" y="2492375"/>
            <a:ext cx="4602162" cy="307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875463" y="5589588"/>
            <a:ext cx="96202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User:Rror</a:t>
            </a:r>
            <a:endParaRPr lang="en-CA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Insulated Boundaries</a:t>
            </a:r>
          </a:p>
        </p:txBody>
      </p:sp>
      <p:sp>
        <p:nvSpPr>
          <p:cNvPr id="37892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24333" cy="461645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This gives a system of 16 linear equations in 16 unknowns</a:t>
            </a:r>
          </a:p>
        </p:txBody>
      </p:sp>
      <p:graphicFrame>
        <p:nvGraphicFramePr>
          <p:cNvPr id="37890" name="Object 10"/>
          <p:cNvGraphicFramePr>
            <a:graphicFrameLocks noChangeAspect="1"/>
          </p:cNvGraphicFramePr>
          <p:nvPr/>
        </p:nvGraphicFramePr>
        <p:xfrm>
          <a:off x="706438" y="2097611"/>
          <a:ext cx="2566987" cy="4500563"/>
        </p:xfrm>
        <a:graphic>
          <a:graphicData uri="http://schemas.openxmlformats.org/presentationml/2006/ole">
            <p:oleObj spid="_x0000_s181255" name="Equation" r:id="rId3" imgW="2108200" imgH="3708400" progId="Equation.DSMT4">
              <p:embed/>
            </p:oleObj>
          </a:graphicData>
        </a:graphic>
      </p:graphicFrame>
      <p:pic>
        <p:nvPicPr>
          <p:cNvPr id="37893" name="Picture 8" descr="C:\Users\dwharder\Desktop\bl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6100" y="3322638"/>
            <a:ext cx="4319588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4" name="Picture 5" descr="C:\Users\dwharder\Desktop\bl9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67793" y="276274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5" name="TextBox 12"/>
          <p:cNvSpPr txBox="1">
            <a:spLocks noChangeArrowheads="1"/>
          </p:cNvSpPr>
          <p:nvPr/>
        </p:nvSpPr>
        <p:spPr bwMode="auto">
          <a:xfrm>
            <a:off x="4806950" y="3783013"/>
            <a:ext cx="3698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896" name="TextBox 13"/>
          <p:cNvSpPr txBox="1">
            <a:spLocks noChangeArrowheads="1"/>
          </p:cNvSpPr>
          <p:nvPr/>
        </p:nvSpPr>
        <p:spPr bwMode="auto">
          <a:xfrm>
            <a:off x="5276850" y="3783013"/>
            <a:ext cx="3698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897" name="TextBox 14"/>
          <p:cNvSpPr txBox="1">
            <a:spLocks noChangeArrowheads="1"/>
          </p:cNvSpPr>
          <p:nvPr/>
        </p:nvSpPr>
        <p:spPr bwMode="auto">
          <a:xfrm>
            <a:off x="4810125" y="4249738"/>
            <a:ext cx="369888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898" name="TextBox 15"/>
          <p:cNvSpPr txBox="1">
            <a:spLocks noChangeArrowheads="1"/>
          </p:cNvSpPr>
          <p:nvPr/>
        </p:nvSpPr>
        <p:spPr bwMode="auto">
          <a:xfrm>
            <a:off x="5280025" y="4249738"/>
            <a:ext cx="3683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899" name="TextBox 16"/>
          <p:cNvSpPr txBox="1">
            <a:spLocks noChangeArrowheads="1"/>
          </p:cNvSpPr>
          <p:nvPr/>
        </p:nvSpPr>
        <p:spPr bwMode="auto">
          <a:xfrm>
            <a:off x="5710238" y="4249738"/>
            <a:ext cx="369887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900" name="TextBox 17"/>
          <p:cNvSpPr txBox="1">
            <a:spLocks noChangeArrowheads="1"/>
          </p:cNvSpPr>
          <p:nvPr/>
        </p:nvSpPr>
        <p:spPr bwMode="auto">
          <a:xfrm>
            <a:off x="5281613" y="4716463"/>
            <a:ext cx="3698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901" name="TextBox 18"/>
          <p:cNvSpPr txBox="1">
            <a:spLocks noChangeArrowheads="1"/>
          </p:cNvSpPr>
          <p:nvPr/>
        </p:nvSpPr>
        <p:spPr bwMode="auto">
          <a:xfrm>
            <a:off x="5713413" y="4716463"/>
            <a:ext cx="3683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902" name="TextBox 19"/>
          <p:cNvSpPr txBox="1">
            <a:spLocks noChangeArrowheads="1"/>
          </p:cNvSpPr>
          <p:nvPr/>
        </p:nvSpPr>
        <p:spPr bwMode="auto">
          <a:xfrm>
            <a:off x="6181725" y="4716463"/>
            <a:ext cx="3698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8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903" name="TextBox 20"/>
          <p:cNvSpPr txBox="1">
            <a:spLocks noChangeArrowheads="1"/>
          </p:cNvSpPr>
          <p:nvPr/>
        </p:nvSpPr>
        <p:spPr bwMode="auto">
          <a:xfrm>
            <a:off x="6617386" y="4716463"/>
            <a:ext cx="3683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9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904" name="TextBox 21"/>
          <p:cNvSpPr txBox="1">
            <a:spLocks noChangeArrowheads="1"/>
          </p:cNvSpPr>
          <p:nvPr/>
        </p:nvSpPr>
        <p:spPr bwMode="auto">
          <a:xfrm>
            <a:off x="7066649" y="4716463"/>
            <a:ext cx="4365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10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905" name="TextBox 22"/>
          <p:cNvSpPr txBox="1">
            <a:spLocks noChangeArrowheads="1"/>
          </p:cNvSpPr>
          <p:nvPr/>
        </p:nvSpPr>
        <p:spPr bwMode="auto">
          <a:xfrm>
            <a:off x="7544486" y="4716463"/>
            <a:ext cx="431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11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906" name="TextBox 23"/>
          <p:cNvSpPr txBox="1">
            <a:spLocks noChangeArrowheads="1"/>
          </p:cNvSpPr>
          <p:nvPr/>
        </p:nvSpPr>
        <p:spPr bwMode="auto">
          <a:xfrm>
            <a:off x="5686425" y="5192713"/>
            <a:ext cx="4381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12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907" name="TextBox 24"/>
          <p:cNvSpPr txBox="1">
            <a:spLocks noChangeArrowheads="1"/>
          </p:cNvSpPr>
          <p:nvPr/>
        </p:nvSpPr>
        <p:spPr bwMode="auto">
          <a:xfrm>
            <a:off x="6154738" y="5192713"/>
            <a:ext cx="4381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13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908" name="TextBox 25"/>
          <p:cNvSpPr txBox="1">
            <a:spLocks noChangeArrowheads="1"/>
          </p:cNvSpPr>
          <p:nvPr/>
        </p:nvSpPr>
        <p:spPr bwMode="auto">
          <a:xfrm>
            <a:off x="6590399" y="5192713"/>
            <a:ext cx="4381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14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909" name="TextBox 26"/>
          <p:cNvSpPr txBox="1">
            <a:spLocks noChangeArrowheads="1"/>
          </p:cNvSpPr>
          <p:nvPr/>
        </p:nvSpPr>
        <p:spPr bwMode="auto">
          <a:xfrm>
            <a:off x="7069824" y="5192713"/>
            <a:ext cx="4365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15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910" name="TextBox 27"/>
          <p:cNvSpPr txBox="1">
            <a:spLocks noChangeArrowheads="1"/>
          </p:cNvSpPr>
          <p:nvPr/>
        </p:nvSpPr>
        <p:spPr bwMode="auto">
          <a:xfrm>
            <a:off x="7547661" y="5192713"/>
            <a:ext cx="4381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16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911" name="TextBox 22"/>
          <p:cNvSpPr txBox="1">
            <a:spLocks noChangeArrowheads="1"/>
          </p:cNvSpPr>
          <p:nvPr/>
        </p:nvSpPr>
        <p:spPr bwMode="auto">
          <a:xfrm>
            <a:off x="8069418" y="3243757"/>
            <a:ext cx="1042987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dirty="0">
                <a:latin typeface="Times New Roman" pitchFamily="18" charset="0"/>
                <a:cs typeface="Times New Roman" pitchFamily="18" charset="0"/>
              </a:rPr>
              <a:t>Insulated</a:t>
            </a:r>
          </a:p>
        </p:txBody>
      </p:sp>
      <p:sp>
        <p:nvSpPr>
          <p:cNvPr id="24" name="Oval 23"/>
          <p:cNvSpPr/>
          <p:nvPr/>
        </p:nvSpPr>
        <p:spPr>
          <a:xfrm>
            <a:off x="1470025" y="2386536"/>
            <a:ext cx="431800" cy="28892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5" name="Oval 24"/>
          <p:cNvSpPr/>
          <p:nvPr/>
        </p:nvSpPr>
        <p:spPr>
          <a:xfrm>
            <a:off x="1476375" y="2662761"/>
            <a:ext cx="431800" cy="28892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6" name="Oval 25"/>
          <p:cNvSpPr/>
          <p:nvPr/>
        </p:nvSpPr>
        <p:spPr>
          <a:xfrm>
            <a:off x="1450975" y="3231086"/>
            <a:ext cx="431800" cy="28733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7" name="Oval 26"/>
          <p:cNvSpPr/>
          <p:nvPr/>
        </p:nvSpPr>
        <p:spPr>
          <a:xfrm>
            <a:off x="1446213" y="3520011"/>
            <a:ext cx="431800" cy="28892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8" name="Oval 27"/>
          <p:cNvSpPr/>
          <p:nvPr/>
        </p:nvSpPr>
        <p:spPr>
          <a:xfrm>
            <a:off x="1062038" y="4067699"/>
            <a:ext cx="433387" cy="287337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9" name="Oval 28"/>
          <p:cNvSpPr/>
          <p:nvPr/>
        </p:nvSpPr>
        <p:spPr>
          <a:xfrm>
            <a:off x="1023938" y="4345511"/>
            <a:ext cx="433387" cy="28892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30" name="Oval 29"/>
          <p:cNvSpPr/>
          <p:nvPr/>
        </p:nvSpPr>
        <p:spPr>
          <a:xfrm>
            <a:off x="985838" y="4643961"/>
            <a:ext cx="490537" cy="28733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33" name="Oval 32"/>
          <p:cNvSpPr/>
          <p:nvPr/>
        </p:nvSpPr>
        <p:spPr>
          <a:xfrm>
            <a:off x="1355725" y="5229749"/>
            <a:ext cx="488950" cy="287337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962025" y="5498036"/>
            <a:ext cx="488950" cy="28892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976313" y="5767911"/>
            <a:ext cx="490537" cy="28733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36" name="Oval 35"/>
          <p:cNvSpPr/>
          <p:nvPr/>
        </p:nvSpPr>
        <p:spPr>
          <a:xfrm>
            <a:off x="919163" y="6064774"/>
            <a:ext cx="488950" cy="287337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80</a:t>
            </a:fld>
            <a:endParaRPr lang="en-CA"/>
          </a:p>
        </p:txBody>
      </p:sp>
      <p:sp>
        <p:nvSpPr>
          <p:cNvPr id="38" name="Footer Placeholder 3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Insulated Boundaries</a:t>
            </a:r>
          </a:p>
        </p:txBody>
      </p:sp>
      <p:sp>
        <p:nvSpPr>
          <p:cNvPr id="3891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The only entries that changed are those on the diagonal:</a:t>
            </a:r>
          </a:p>
        </p:txBody>
      </p:sp>
      <p:graphicFrame>
        <p:nvGraphicFramePr>
          <p:cNvPr id="38914" name="Object 10"/>
          <p:cNvGraphicFramePr>
            <a:graphicFrameLocks noChangeAspect="1"/>
          </p:cNvGraphicFramePr>
          <p:nvPr/>
        </p:nvGraphicFramePr>
        <p:xfrm>
          <a:off x="179388" y="2050528"/>
          <a:ext cx="8863012" cy="4471987"/>
        </p:xfrm>
        <a:graphic>
          <a:graphicData uri="http://schemas.openxmlformats.org/presentationml/2006/ole">
            <p:oleObj spid="_x0000_s182279" name="Equation" r:id="rId3" imgW="7277100" imgH="3683000" progId="Equation.DSMT4">
              <p:embed/>
            </p:oleObj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Insulated Boundaries</a:t>
            </a:r>
          </a:p>
        </p:txBody>
      </p:sp>
      <p:sp>
        <p:nvSpPr>
          <p:cNvPr id="3994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Solving this in Matlab yields:</a:t>
            </a:r>
          </a:p>
        </p:txBody>
      </p:sp>
      <p:graphicFrame>
        <p:nvGraphicFramePr>
          <p:cNvPr id="39938" name="Object 10"/>
          <p:cNvGraphicFramePr>
            <a:graphicFrameLocks noChangeAspect="1"/>
          </p:cNvGraphicFramePr>
          <p:nvPr/>
        </p:nvGraphicFramePr>
        <p:xfrm>
          <a:off x="3884613" y="2052638"/>
          <a:ext cx="1452562" cy="4471987"/>
        </p:xfrm>
        <a:graphic>
          <a:graphicData uri="http://schemas.openxmlformats.org/presentationml/2006/ole">
            <p:oleObj spid="_x0000_s183303" name="Equation" r:id="rId3" imgW="1193800" imgH="3683000" progId="Equation.DSMT4">
              <p:embed/>
            </p:oleObj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5" descr="C:\Users\dwharder\Desktop\bl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6" descr="C:\Users\dwharder\Desktop\bl4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63763" y="2670175"/>
            <a:ext cx="4859337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ctangle 25"/>
          <p:cNvSpPr/>
          <p:nvPr/>
        </p:nvSpPr>
        <p:spPr>
          <a:xfrm>
            <a:off x="5148263" y="3141663"/>
            <a:ext cx="431800" cy="287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7" name="Rectangle 26"/>
          <p:cNvSpPr/>
          <p:nvPr/>
        </p:nvSpPr>
        <p:spPr>
          <a:xfrm>
            <a:off x="3059113" y="5229225"/>
            <a:ext cx="433387" cy="287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40967" name="TextBox 27"/>
          <p:cNvSpPr txBox="1">
            <a:spLocks noChangeArrowheads="1"/>
          </p:cNvSpPr>
          <p:nvPr/>
        </p:nvSpPr>
        <p:spPr bwMode="auto">
          <a:xfrm>
            <a:off x="7908925" y="3192463"/>
            <a:ext cx="1030288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Insulated</a:t>
            </a:r>
          </a:p>
        </p:txBody>
      </p:sp>
      <p:graphicFrame>
        <p:nvGraphicFramePr>
          <p:cNvPr id="40962" name="Object 10"/>
          <p:cNvGraphicFramePr>
            <a:graphicFrameLocks noChangeAspect="1"/>
          </p:cNvGraphicFramePr>
          <p:nvPr/>
        </p:nvGraphicFramePr>
        <p:xfrm>
          <a:off x="179388" y="2052638"/>
          <a:ext cx="1452562" cy="4471987"/>
        </p:xfrm>
        <a:graphic>
          <a:graphicData uri="http://schemas.openxmlformats.org/presentationml/2006/ole">
            <p:oleObj spid="_x0000_s184327" name="Equation" r:id="rId5" imgW="1193800" imgH="3683000" progId="Equation.DSMT4">
              <p:embed/>
            </p:oleObj>
          </a:graphicData>
        </a:graphic>
      </p:graphicFrame>
      <p:sp>
        <p:nvSpPr>
          <p:cNvPr id="4096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Insulated Boundaries</a:t>
            </a:r>
          </a:p>
        </p:txBody>
      </p:sp>
      <p:sp>
        <p:nvSpPr>
          <p:cNvPr id="4096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Recall our initial designations of the 16 points:</a:t>
            </a:r>
          </a:p>
        </p:txBody>
      </p:sp>
      <p:sp>
        <p:nvSpPr>
          <p:cNvPr id="40970" name="TextBox 5"/>
          <p:cNvSpPr txBox="1">
            <a:spLocks noChangeArrowheads="1"/>
          </p:cNvSpPr>
          <p:nvPr/>
        </p:nvSpPr>
        <p:spPr bwMode="auto">
          <a:xfrm>
            <a:off x="2660650" y="31511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71" name="TextBox 6"/>
          <p:cNvSpPr txBox="1">
            <a:spLocks noChangeArrowheads="1"/>
          </p:cNvSpPr>
          <p:nvPr/>
        </p:nvSpPr>
        <p:spPr bwMode="auto">
          <a:xfrm>
            <a:off x="3176588" y="31511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72" name="TextBox 7"/>
          <p:cNvSpPr txBox="1">
            <a:spLocks noChangeArrowheads="1"/>
          </p:cNvSpPr>
          <p:nvPr/>
        </p:nvSpPr>
        <p:spPr bwMode="auto">
          <a:xfrm>
            <a:off x="2663825" y="3656013"/>
            <a:ext cx="4143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73" name="TextBox 8"/>
          <p:cNvSpPr txBox="1">
            <a:spLocks noChangeArrowheads="1"/>
          </p:cNvSpPr>
          <p:nvPr/>
        </p:nvSpPr>
        <p:spPr bwMode="auto">
          <a:xfrm>
            <a:off x="3179763" y="36560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74" name="TextBox 9"/>
          <p:cNvSpPr txBox="1">
            <a:spLocks noChangeArrowheads="1"/>
          </p:cNvSpPr>
          <p:nvPr/>
        </p:nvSpPr>
        <p:spPr bwMode="auto">
          <a:xfrm>
            <a:off x="3695700" y="36560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75" name="TextBox 10"/>
          <p:cNvSpPr txBox="1">
            <a:spLocks noChangeArrowheads="1"/>
          </p:cNvSpPr>
          <p:nvPr/>
        </p:nvSpPr>
        <p:spPr bwMode="auto">
          <a:xfrm>
            <a:off x="3182938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76" name="TextBox 11"/>
          <p:cNvSpPr txBox="1">
            <a:spLocks noChangeArrowheads="1"/>
          </p:cNvSpPr>
          <p:nvPr/>
        </p:nvSpPr>
        <p:spPr bwMode="auto">
          <a:xfrm>
            <a:off x="3698875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77" name="TextBox 12"/>
          <p:cNvSpPr txBox="1">
            <a:spLocks noChangeArrowheads="1"/>
          </p:cNvSpPr>
          <p:nvPr/>
        </p:nvSpPr>
        <p:spPr bwMode="auto">
          <a:xfrm>
            <a:off x="4216400" y="4179888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8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78" name="TextBox 13"/>
          <p:cNvSpPr txBox="1">
            <a:spLocks noChangeArrowheads="1"/>
          </p:cNvSpPr>
          <p:nvPr/>
        </p:nvSpPr>
        <p:spPr bwMode="auto">
          <a:xfrm>
            <a:off x="4741863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9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79" name="TextBox 14"/>
          <p:cNvSpPr txBox="1">
            <a:spLocks noChangeArrowheads="1"/>
          </p:cNvSpPr>
          <p:nvPr/>
        </p:nvSpPr>
        <p:spPr bwMode="auto">
          <a:xfrm>
            <a:off x="5230813" y="41798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10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80" name="TextBox 15"/>
          <p:cNvSpPr txBox="1">
            <a:spLocks noChangeArrowheads="1"/>
          </p:cNvSpPr>
          <p:nvPr/>
        </p:nvSpPr>
        <p:spPr bwMode="auto">
          <a:xfrm>
            <a:off x="5756275" y="4179888"/>
            <a:ext cx="4873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81" name="TextBox 16"/>
          <p:cNvSpPr txBox="1">
            <a:spLocks noChangeArrowheads="1"/>
          </p:cNvSpPr>
          <p:nvPr/>
        </p:nvSpPr>
        <p:spPr bwMode="auto">
          <a:xfrm>
            <a:off x="3663950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82" name="TextBox 17"/>
          <p:cNvSpPr txBox="1">
            <a:spLocks noChangeArrowheads="1"/>
          </p:cNvSpPr>
          <p:nvPr/>
        </p:nvSpPr>
        <p:spPr bwMode="auto">
          <a:xfrm>
            <a:off x="4179888" y="4713288"/>
            <a:ext cx="4937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83" name="TextBox 18"/>
          <p:cNvSpPr txBox="1">
            <a:spLocks noChangeArrowheads="1"/>
          </p:cNvSpPr>
          <p:nvPr/>
        </p:nvSpPr>
        <p:spPr bwMode="auto">
          <a:xfrm>
            <a:off x="4706938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84" name="TextBox 19"/>
          <p:cNvSpPr txBox="1">
            <a:spLocks noChangeArrowheads="1"/>
          </p:cNvSpPr>
          <p:nvPr/>
        </p:nvSpPr>
        <p:spPr bwMode="auto">
          <a:xfrm>
            <a:off x="5233988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85" name="TextBox 20"/>
          <p:cNvSpPr txBox="1">
            <a:spLocks noChangeArrowheads="1"/>
          </p:cNvSpPr>
          <p:nvPr/>
        </p:nvSpPr>
        <p:spPr bwMode="auto">
          <a:xfrm>
            <a:off x="5759450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83</a:t>
            </a:fld>
            <a:endParaRPr lang="en-CA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5" descr="C:\Users\dwharder\Desktop\bl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6" descr="C:\Users\dwharder\Desktop\bl4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63763" y="2670175"/>
            <a:ext cx="4859337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/>
          <p:cNvSpPr/>
          <p:nvPr/>
        </p:nvSpPr>
        <p:spPr>
          <a:xfrm>
            <a:off x="5148263" y="3141663"/>
            <a:ext cx="431800" cy="287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6" name="Rectangle 25"/>
          <p:cNvSpPr/>
          <p:nvPr/>
        </p:nvSpPr>
        <p:spPr>
          <a:xfrm>
            <a:off x="3059113" y="5229225"/>
            <a:ext cx="433387" cy="287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41991" name="TextBox 26"/>
          <p:cNvSpPr txBox="1">
            <a:spLocks noChangeArrowheads="1"/>
          </p:cNvSpPr>
          <p:nvPr/>
        </p:nvSpPr>
        <p:spPr bwMode="auto">
          <a:xfrm>
            <a:off x="7908925" y="3192463"/>
            <a:ext cx="1030288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Insulated</a:t>
            </a:r>
          </a:p>
        </p:txBody>
      </p:sp>
      <p:sp>
        <p:nvSpPr>
          <p:cNvPr id="419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Insulated Boundaries</a:t>
            </a:r>
          </a:p>
        </p:txBody>
      </p:sp>
      <p:sp>
        <p:nvSpPr>
          <p:cNvPr id="4199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Substituting the values we determined yields:</a:t>
            </a:r>
          </a:p>
        </p:txBody>
      </p:sp>
      <p:sp>
        <p:nvSpPr>
          <p:cNvPr id="41994" name="TextBox 6"/>
          <p:cNvSpPr txBox="1">
            <a:spLocks noChangeArrowheads="1"/>
          </p:cNvSpPr>
          <p:nvPr/>
        </p:nvSpPr>
        <p:spPr bwMode="auto">
          <a:xfrm>
            <a:off x="2584450" y="320833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4.61</a:t>
            </a:r>
          </a:p>
        </p:txBody>
      </p:sp>
      <p:sp>
        <p:nvSpPr>
          <p:cNvPr id="41995" name="TextBox 7"/>
          <p:cNvSpPr txBox="1">
            <a:spLocks noChangeArrowheads="1"/>
          </p:cNvSpPr>
          <p:nvPr/>
        </p:nvSpPr>
        <p:spPr bwMode="auto">
          <a:xfrm>
            <a:off x="2581275" y="3727450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4.22</a:t>
            </a:r>
          </a:p>
        </p:txBody>
      </p:sp>
      <p:sp>
        <p:nvSpPr>
          <p:cNvPr id="41996" name="TextBox 8"/>
          <p:cNvSpPr txBox="1">
            <a:spLocks noChangeArrowheads="1"/>
          </p:cNvSpPr>
          <p:nvPr/>
        </p:nvSpPr>
        <p:spPr bwMode="auto">
          <a:xfrm>
            <a:off x="3109913" y="3200400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4.22</a:t>
            </a:r>
          </a:p>
        </p:txBody>
      </p:sp>
      <p:sp>
        <p:nvSpPr>
          <p:cNvPr id="41997" name="TextBox 9"/>
          <p:cNvSpPr txBox="1">
            <a:spLocks noChangeArrowheads="1"/>
          </p:cNvSpPr>
          <p:nvPr/>
        </p:nvSpPr>
        <p:spPr bwMode="auto">
          <a:xfrm>
            <a:off x="3114675" y="373538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3.05</a:t>
            </a:r>
          </a:p>
        </p:txBody>
      </p:sp>
      <p:sp>
        <p:nvSpPr>
          <p:cNvPr id="41998" name="TextBox 11"/>
          <p:cNvSpPr txBox="1">
            <a:spLocks noChangeArrowheads="1"/>
          </p:cNvSpPr>
          <p:nvPr/>
        </p:nvSpPr>
        <p:spPr bwMode="auto">
          <a:xfrm>
            <a:off x="3109913" y="425608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1.87</a:t>
            </a:r>
          </a:p>
        </p:txBody>
      </p:sp>
      <p:sp>
        <p:nvSpPr>
          <p:cNvPr id="41999" name="TextBox 14"/>
          <p:cNvSpPr txBox="1">
            <a:spLocks noChangeArrowheads="1"/>
          </p:cNvSpPr>
          <p:nvPr/>
        </p:nvSpPr>
        <p:spPr bwMode="auto">
          <a:xfrm>
            <a:off x="3633788" y="373538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1.87</a:t>
            </a:r>
          </a:p>
        </p:txBody>
      </p:sp>
      <p:sp>
        <p:nvSpPr>
          <p:cNvPr id="42000" name="TextBox 15"/>
          <p:cNvSpPr txBox="1">
            <a:spLocks noChangeArrowheads="1"/>
          </p:cNvSpPr>
          <p:nvPr/>
        </p:nvSpPr>
        <p:spPr bwMode="auto">
          <a:xfrm>
            <a:off x="3629025" y="4257675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0.70</a:t>
            </a:r>
          </a:p>
        </p:txBody>
      </p:sp>
      <p:sp>
        <p:nvSpPr>
          <p:cNvPr id="42001" name="TextBox 16"/>
          <p:cNvSpPr txBox="1">
            <a:spLocks noChangeArrowheads="1"/>
          </p:cNvSpPr>
          <p:nvPr/>
        </p:nvSpPr>
        <p:spPr bwMode="auto">
          <a:xfrm>
            <a:off x="3498850" y="4792663"/>
            <a:ext cx="6334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 0.15</a:t>
            </a:r>
          </a:p>
        </p:txBody>
      </p:sp>
      <p:sp>
        <p:nvSpPr>
          <p:cNvPr id="42002" name="TextBox 19"/>
          <p:cNvSpPr txBox="1">
            <a:spLocks noChangeArrowheads="1"/>
          </p:cNvSpPr>
          <p:nvPr/>
        </p:nvSpPr>
        <p:spPr bwMode="auto">
          <a:xfrm>
            <a:off x="4065588" y="4257675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–0.78</a:t>
            </a:r>
          </a:p>
        </p:txBody>
      </p:sp>
      <p:sp>
        <p:nvSpPr>
          <p:cNvPr id="42003" name="TextBox 20"/>
          <p:cNvSpPr txBox="1">
            <a:spLocks noChangeArrowheads="1"/>
          </p:cNvSpPr>
          <p:nvPr/>
        </p:nvSpPr>
        <p:spPr bwMode="auto">
          <a:xfrm>
            <a:off x="4070350" y="4792663"/>
            <a:ext cx="588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–1.01</a:t>
            </a:r>
          </a:p>
        </p:txBody>
      </p:sp>
      <p:sp>
        <p:nvSpPr>
          <p:cNvPr id="42004" name="TextBox 23"/>
          <p:cNvSpPr txBox="1">
            <a:spLocks noChangeArrowheads="1"/>
          </p:cNvSpPr>
          <p:nvPr/>
        </p:nvSpPr>
        <p:spPr bwMode="auto">
          <a:xfrm>
            <a:off x="4600575" y="4257675"/>
            <a:ext cx="588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–2.04</a:t>
            </a:r>
          </a:p>
        </p:txBody>
      </p:sp>
      <p:sp>
        <p:nvSpPr>
          <p:cNvPr id="42005" name="TextBox 24"/>
          <p:cNvSpPr txBox="1">
            <a:spLocks noChangeArrowheads="1"/>
          </p:cNvSpPr>
          <p:nvPr/>
        </p:nvSpPr>
        <p:spPr bwMode="auto">
          <a:xfrm>
            <a:off x="4605338" y="4792663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–2.10</a:t>
            </a:r>
          </a:p>
        </p:txBody>
      </p:sp>
      <p:sp>
        <p:nvSpPr>
          <p:cNvPr id="42006" name="TextBox 27"/>
          <p:cNvSpPr txBox="1">
            <a:spLocks noChangeArrowheads="1"/>
          </p:cNvSpPr>
          <p:nvPr/>
        </p:nvSpPr>
        <p:spPr bwMode="auto">
          <a:xfrm>
            <a:off x="5126038" y="4257675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–3.23</a:t>
            </a:r>
          </a:p>
        </p:txBody>
      </p:sp>
      <p:sp>
        <p:nvSpPr>
          <p:cNvPr id="42007" name="TextBox 28"/>
          <p:cNvSpPr txBox="1">
            <a:spLocks noChangeArrowheads="1"/>
          </p:cNvSpPr>
          <p:nvPr/>
        </p:nvSpPr>
        <p:spPr bwMode="auto">
          <a:xfrm>
            <a:off x="5132388" y="4792663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–3.25</a:t>
            </a:r>
          </a:p>
        </p:txBody>
      </p:sp>
      <p:sp>
        <p:nvSpPr>
          <p:cNvPr id="42008" name="TextBox 31"/>
          <p:cNvSpPr txBox="1">
            <a:spLocks noChangeArrowheads="1"/>
          </p:cNvSpPr>
          <p:nvPr/>
        </p:nvSpPr>
        <p:spPr bwMode="auto">
          <a:xfrm>
            <a:off x="5653088" y="4259263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–4.41</a:t>
            </a:r>
          </a:p>
        </p:txBody>
      </p:sp>
      <p:sp>
        <p:nvSpPr>
          <p:cNvPr id="42009" name="TextBox 32"/>
          <p:cNvSpPr txBox="1">
            <a:spLocks noChangeArrowheads="1"/>
          </p:cNvSpPr>
          <p:nvPr/>
        </p:nvSpPr>
        <p:spPr bwMode="auto">
          <a:xfrm>
            <a:off x="5659438" y="4794250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–4.42</a:t>
            </a:r>
          </a:p>
        </p:txBody>
      </p:sp>
      <p:graphicFrame>
        <p:nvGraphicFramePr>
          <p:cNvPr id="41986" name="Object 10"/>
          <p:cNvGraphicFramePr>
            <a:graphicFrameLocks noChangeAspect="1"/>
          </p:cNvGraphicFramePr>
          <p:nvPr/>
        </p:nvGraphicFramePr>
        <p:xfrm>
          <a:off x="179388" y="2052638"/>
          <a:ext cx="1452562" cy="4471987"/>
        </p:xfrm>
        <a:graphic>
          <a:graphicData uri="http://schemas.openxmlformats.org/presentationml/2006/ole">
            <p:oleObj spid="_x0000_s185351" name="Equation" r:id="rId5" imgW="1193800" imgH="3683000" progId="Equation.DSMT4">
              <p:embed/>
            </p:oleObj>
          </a:graphicData>
        </a:graphic>
      </p:graphicFrame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84</a:t>
            </a:fld>
            <a:endParaRPr lang="en-CA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6" descr="C:\Users\dwharder\Desktop\bl4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49738" y="1431925"/>
            <a:ext cx="4859337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23"/>
          <p:cNvSpPr/>
          <p:nvPr/>
        </p:nvSpPr>
        <p:spPr>
          <a:xfrm>
            <a:off x="7234238" y="1903413"/>
            <a:ext cx="431800" cy="287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5145088" y="3990975"/>
            <a:ext cx="431800" cy="288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89093" name="TextBox 6"/>
          <p:cNvSpPr txBox="1">
            <a:spLocks noChangeArrowheads="1"/>
          </p:cNvSpPr>
          <p:nvPr/>
        </p:nvSpPr>
        <p:spPr bwMode="auto">
          <a:xfrm>
            <a:off x="4668838" y="1970088"/>
            <a:ext cx="5000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4.61</a:t>
            </a:r>
          </a:p>
        </p:txBody>
      </p:sp>
      <p:sp>
        <p:nvSpPr>
          <p:cNvPr id="89094" name="TextBox 7"/>
          <p:cNvSpPr txBox="1">
            <a:spLocks noChangeArrowheads="1"/>
          </p:cNvSpPr>
          <p:nvPr/>
        </p:nvSpPr>
        <p:spPr bwMode="auto">
          <a:xfrm>
            <a:off x="4665663" y="2489200"/>
            <a:ext cx="5000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4.22</a:t>
            </a:r>
          </a:p>
        </p:txBody>
      </p:sp>
      <p:sp>
        <p:nvSpPr>
          <p:cNvPr id="89095" name="TextBox 8"/>
          <p:cNvSpPr txBox="1">
            <a:spLocks noChangeArrowheads="1"/>
          </p:cNvSpPr>
          <p:nvPr/>
        </p:nvSpPr>
        <p:spPr bwMode="auto">
          <a:xfrm>
            <a:off x="5194300" y="1962150"/>
            <a:ext cx="5000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4.22</a:t>
            </a:r>
          </a:p>
        </p:txBody>
      </p:sp>
      <p:sp>
        <p:nvSpPr>
          <p:cNvPr id="89096" name="TextBox 9"/>
          <p:cNvSpPr txBox="1">
            <a:spLocks noChangeArrowheads="1"/>
          </p:cNvSpPr>
          <p:nvPr/>
        </p:nvSpPr>
        <p:spPr bwMode="auto">
          <a:xfrm>
            <a:off x="5199063" y="2497138"/>
            <a:ext cx="5000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3.05</a:t>
            </a:r>
          </a:p>
        </p:txBody>
      </p:sp>
      <p:sp>
        <p:nvSpPr>
          <p:cNvPr id="89097" name="TextBox 11"/>
          <p:cNvSpPr txBox="1">
            <a:spLocks noChangeArrowheads="1"/>
          </p:cNvSpPr>
          <p:nvPr/>
        </p:nvSpPr>
        <p:spPr bwMode="auto">
          <a:xfrm>
            <a:off x="5194300" y="3017838"/>
            <a:ext cx="5000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1.87</a:t>
            </a:r>
          </a:p>
        </p:txBody>
      </p:sp>
      <p:sp>
        <p:nvSpPr>
          <p:cNvPr id="89098" name="TextBox 14"/>
          <p:cNvSpPr txBox="1">
            <a:spLocks noChangeArrowheads="1"/>
          </p:cNvSpPr>
          <p:nvPr/>
        </p:nvSpPr>
        <p:spPr bwMode="auto">
          <a:xfrm>
            <a:off x="5718175" y="2497138"/>
            <a:ext cx="5000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1.87</a:t>
            </a:r>
          </a:p>
        </p:txBody>
      </p:sp>
      <p:sp>
        <p:nvSpPr>
          <p:cNvPr id="89099" name="TextBox 15"/>
          <p:cNvSpPr txBox="1">
            <a:spLocks noChangeArrowheads="1"/>
          </p:cNvSpPr>
          <p:nvPr/>
        </p:nvSpPr>
        <p:spPr bwMode="auto">
          <a:xfrm>
            <a:off x="5713413" y="3019425"/>
            <a:ext cx="5000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0.70</a:t>
            </a:r>
          </a:p>
        </p:txBody>
      </p:sp>
      <p:sp>
        <p:nvSpPr>
          <p:cNvPr id="89100" name="TextBox 16"/>
          <p:cNvSpPr txBox="1">
            <a:spLocks noChangeArrowheads="1"/>
          </p:cNvSpPr>
          <p:nvPr/>
        </p:nvSpPr>
        <p:spPr bwMode="auto">
          <a:xfrm>
            <a:off x="5584825" y="3554413"/>
            <a:ext cx="6334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 0.15</a:t>
            </a:r>
          </a:p>
        </p:txBody>
      </p:sp>
      <p:sp>
        <p:nvSpPr>
          <p:cNvPr id="89101" name="TextBox 19"/>
          <p:cNvSpPr txBox="1">
            <a:spLocks noChangeArrowheads="1"/>
          </p:cNvSpPr>
          <p:nvPr/>
        </p:nvSpPr>
        <p:spPr bwMode="auto">
          <a:xfrm>
            <a:off x="6151563" y="3019425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–0.78</a:t>
            </a:r>
          </a:p>
        </p:txBody>
      </p:sp>
      <p:sp>
        <p:nvSpPr>
          <p:cNvPr id="89102" name="TextBox 20"/>
          <p:cNvSpPr txBox="1">
            <a:spLocks noChangeArrowheads="1"/>
          </p:cNvSpPr>
          <p:nvPr/>
        </p:nvSpPr>
        <p:spPr bwMode="auto">
          <a:xfrm>
            <a:off x="6156325" y="3554413"/>
            <a:ext cx="588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–1.01</a:t>
            </a:r>
          </a:p>
        </p:txBody>
      </p:sp>
      <p:sp>
        <p:nvSpPr>
          <p:cNvPr id="89103" name="TextBox 23"/>
          <p:cNvSpPr txBox="1">
            <a:spLocks noChangeArrowheads="1"/>
          </p:cNvSpPr>
          <p:nvPr/>
        </p:nvSpPr>
        <p:spPr bwMode="auto">
          <a:xfrm>
            <a:off x="6686550" y="3019425"/>
            <a:ext cx="588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–2.04</a:t>
            </a:r>
          </a:p>
        </p:txBody>
      </p:sp>
      <p:sp>
        <p:nvSpPr>
          <p:cNvPr id="89104" name="TextBox 24"/>
          <p:cNvSpPr txBox="1">
            <a:spLocks noChangeArrowheads="1"/>
          </p:cNvSpPr>
          <p:nvPr/>
        </p:nvSpPr>
        <p:spPr bwMode="auto">
          <a:xfrm>
            <a:off x="6691313" y="3554413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–2.10</a:t>
            </a:r>
          </a:p>
        </p:txBody>
      </p:sp>
      <p:sp>
        <p:nvSpPr>
          <p:cNvPr id="89105" name="TextBox 27"/>
          <p:cNvSpPr txBox="1">
            <a:spLocks noChangeArrowheads="1"/>
          </p:cNvSpPr>
          <p:nvPr/>
        </p:nvSpPr>
        <p:spPr bwMode="auto">
          <a:xfrm>
            <a:off x="7212013" y="3019425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–3.23</a:t>
            </a:r>
          </a:p>
        </p:txBody>
      </p:sp>
      <p:sp>
        <p:nvSpPr>
          <p:cNvPr id="89106" name="TextBox 28"/>
          <p:cNvSpPr txBox="1">
            <a:spLocks noChangeArrowheads="1"/>
          </p:cNvSpPr>
          <p:nvPr/>
        </p:nvSpPr>
        <p:spPr bwMode="auto">
          <a:xfrm>
            <a:off x="7218363" y="3554413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–3.25</a:t>
            </a:r>
          </a:p>
        </p:txBody>
      </p:sp>
      <p:sp>
        <p:nvSpPr>
          <p:cNvPr id="89107" name="TextBox 31"/>
          <p:cNvSpPr txBox="1">
            <a:spLocks noChangeArrowheads="1"/>
          </p:cNvSpPr>
          <p:nvPr/>
        </p:nvSpPr>
        <p:spPr bwMode="auto">
          <a:xfrm>
            <a:off x="7739063" y="3021013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–4.41</a:t>
            </a:r>
          </a:p>
        </p:txBody>
      </p:sp>
      <p:sp>
        <p:nvSpPr>
          <p:cNvPr id="89108" name="TextBox 32"/>
          <p:cNvSpPr txBox="1">
            <a:spLocks noChangeArrowheads="1"/>
          </p:cNvSpPr>
          <p:nvPr/>
        </p:nvSpPr>
        <p:spPr bwMode="auto">
          <a:xfrm>
            <a:off x="7745413" y="3556000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–4.42</a:t>
            </a:r>
          </a:p>
        </p:txBody>
      </p:sp>
      <p:pic>
        <p:nvPicPr>
          <p:cNvPr id="89109" name="Picture 5" descr="C:\Users\dwharder\Desktop\bl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00613" y="5668963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110" name="Picture 6" descr="C:\Users\dwharder\Desktop\bl4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75" y="3554413"/>
            <a:ext cx="4859338" cy="327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111" name="TextBox 6"/>
          <p:cNvSpPr txBox="1">
            <a:spLocks noChangeArrowheads="1"/>
          </p:cNvSpPr>
          <p:nvPr/>
        </p:nvSpPr>
        <p:spPr bwMode="auto">
          <a:xfrm>
            <a:off x="436563" y="4092575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3.78</a:t>
            </a:r>
          </a:p>
        </p:txBody>
      </p:sp>
      <p:sp>
        <p:nvSpPr>
          <p:cNvPr id="89112" name="TextBox 7"/>
          <p:cNvSpPr txBox="1">
            <a:spLocks noChangeArrowheads="1"/>
          </p:cNvSpPr>
          <p:nvPr/>
        </p:nvSpPr>
        <p:spPr bwMode="auto">
          <a:xfrm>
            <a:off x="433388" y="461168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2.57</a:t>
            </a:r>
          </a:p>
        </p:txBody>
      </p:sp>
      <p:sp>
        <p:nvSpPr>
          <p:cNvPr id="89113" name="TextBox 8"/>
          <p:cNvSpPr txBox="1">
            <a:spLocks noChangeArrowheads="1"/>
          </p:cNvSpPr>
          <p:nvPr/>
        </p:nvSpPr>
        <p:spPr bwMode="auto">
          <a:xfrm>
            <a:off x="962025" y="408463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2.57</a:t>
            </a:r>
          </a:p>
        </p:txBody>
      </p:sp>
      <p:sp>
        <p:nvSpPr>
          <p:cNvPr id="89114" name="TextBox 9"/>
          <p:cNvSpPr txBox="1">
            <a:spLocks noChangeArrowheads="1"/>
          </p:cNvSpPr>
          <p:nvPr/>
        </p:nvSpPr>
        <p:spPr bwMode="auto">
          <a:xfrm>
            <a:off x="966788" y="4619625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1.49</a:t>
            </a:r>
          </a:p>
        </p:txBody>
      </p:sp>
      <p:sp>
        <p:nvSpPr>
          <p:cNvPr id="89115" name="TextBox 11"/>
          <p:cNvSpPr txBox="1">
            <a:spLocks noChangeArrowheads="1"/>
          </p:cNvSpPr>
          <p:nvPr/>
        </p:nvSpPr>
        <p:spPr bwMode="auto">
          <a:xfrm>
            <a:off x="962025" y="5140325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0.42</a:t>
            </a:r>
          </a:p>
        </p:txBody>
      </p:sp>
      <p:sp>
        <p:nvSpPr>
          <p:cNvPr id="89116" name="TextBox 14"/>
          <p:cNvSpPr txBox="1">
            <a:spLocks noChangeArrowheads="1"/>
          </p:cNvSpPr>
          <p:nvPr/>
        </p:nvSpPr>
        <p:spPr bwMode="auto">
          <a:xfrm>
            <a:off x="1485900" y="4619625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0.42</a:t>
            </a:r>
          </a:p>
        </p:txBody>
      </p:sp>
      <p:sp>
        <p:nvSpPr>
          <p:cNvPr id="89117" name="TextBox 15"/>
          <p:cNvSpPr txBox="1">
            <a:spLocks noChangeArrowheads="1"/>
          </p:cNvSpPr>
          <p:nvPr/>
        </p:nvSpPr>
        <p:spPr bwMode="auto">
          <a:xfrm>
            <a:off x="1481138" y="5141913"/>
            <a:ext cx="498475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0.18</a:t>
            </a:r>
          </a:p>
        </p:txBody>
      </p:sp>
      <p:sp>
        <p:nvSpPr>
          <p:cNvPr id="89118" name="TextBox 16"/>
          <p:cNvSpPr txBox="1">
            <a:spLocks noChangeArrowheads="1"/>
          </p:cNvSpPr>
          <p:nvPr/>
        </p:nvSpPr>
        <p:spPr bwMode="auto">
          <a:xfrm>
            <a:off x="1485900" y="5676900"/>
            <a:ext cx="498475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0.00</a:t>
            </a:r>
          </a:p>
        </p:txBody>
      </p:sp>
      <p:sp>
        <p:nvSpPr>
          <p:cNvPr id="89119" name="TextBox 19"/>
          <p:cNvSpPr txBox="1">
            <a:spLocks noChangeArrowheads="1"/>
          </p:cNvSpPr>
          <p:nvPr/>
        </p:nvSpPr>
        <p:spPr bwMode="auto">
          <a:xfrm>
            <a:off x="1917700" y="5141913"/>
            <a:ext cx="588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–0.13</a:t>
            </a:r>
          </a:p>
        </p:txBody>
      </p:sp>
      <p:sp>
        <p:nvSpPr>
          <p:cNvPr id="89120" name="TextBox 20"/>
          <p:cNvSpPr txBox="1">
            <a:spLocks noChangeArrowheads="1"/>
          </p:cNvSpPr>
          <p:nvPr/>
        </p:nvSpPr>
        <p:spPr bwMode="auto">
          <a:xfrm>
            <a:off x="1922463" y="5676900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–0.17</a:t>
            </a:r>
          </a:p>
        </p:txBody>
      </p:sp>
      <p:sp>
        <p:nvSpPr>
          <p:cNvPr id="89121" name="TextBox 23"/>
          <p:cNvSpPr txBox="1">
            <a:spLocks noChangeArrowheads="1"/>
          </p:cNvSpPr>
          <p:nvPr/>
        </p:nvSpPr>
        <p:spPr bwMode="auto">
          <a:xfrm>
            <a:off x="2452688" y="5141913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–0.52</a:t>
            </a:r>
          </a:p>
        </p:txBody>
      </p:sp>
      <p:sp>
        <p:nvSpPr>
          <p:cNvPr id="89122" name="TextBox 24"/>
          <p:cNvSpPr txBox="1">
            <a:spLocks noChangeArrowheads="1"/>
          </p:cNvSpPr>
          <p:nvPr/>
        </p:nvSpPr>
        <p:spPr bwMode="auto">
          <a:xfrm>
            <a:off x="2457450" y="5676900"/>
            <a:ext cx="588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–0.54</a:t>
            </a:r>
          </a:p>
        </p:txBody>
      </p:sp>
      <p:sp>
        <p:nvSpPr>
          <p:cNvPr id="89123" name="TextBox 27"/>
          <p:cNvSpPr txBox="1">
            <a:spLocks noChangeArrowheads="1"/>
          </p:cNvSpPr>
          <p:nvPr/>
        </p:nvSpPr>
        <p:spPr bwMode="auto">
          <a:xfrm>
            <a:off x="2979738" y="5141913"/>
            <a:ext cx="587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–1.45</a:t>
            </a:r>
          </a:p>
        </p:txBody>
      </p:sp>
      <p:sp>
        <p:nvSpPr>
          <p:cNvPr id="89124" name="TextBox 28"/>
          <p:cNvSpPr txBox="1">
            <a:spLocks noChangeArrowheads="1"/>
          </p:cNvSpPr>
          <p:nvPr/>
        </p:nvSpPr>
        <p:spPr bwMode="auto">
          <a:xfrm>
            <a:off x="2984500" y="5676900"/>
            <a:ext cx="588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–1.45</a:t>
            </a:r>
          </a:p>
        </p:txBody>
      </p:sp>
      <p:sp>
        <p:nvSpPr>
          <p:cNvPr id="89125" name="TextBox 31"/>
          <p:cNvSpPr txBox="1">
            <a:spLocks noChangeArrowheads="1"/>
          </p:cNvSpPr>
          <p:nvPr/>
        </p:nvSpPr>
        <p:spPr bwMode="auto">
          <a:xfrm>
            <a:off x="3505200" y="5143500"/>
            <a:ext cx="588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–3.82</a:t>
            </a:r>
          </a:p>
        </p:txBody>
      </p:sp>
      <p:sp>
        <p:nvSpPr>
          <p:cNvPr id="89126" name="TextBox 32"/>
          <p:cNvSpPr txBox="1">
            <a:spLocks noChangeArrowheads="1"/>
          </p:cNvSpPr>
          <p:nvPr/>
        </p:nvSpPr>
        <p:spPr bwMode="auto">
          <a:xfrm>
            <a:off x="3511550" y="5678488"/>
            <a:ext cx="588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–3.82</a:t>
            </a:r>
          </a:p>
        </p:txBody>
      </p:sp>
      <p:sp>
        <p:nvSpPr>
          <p:cNvPr id="891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Insulated Boundaries</a:t>
            </a:r>
          </a:p>
        </p:txBody>
      </p:sp>
      <p:sp>
        <p:nvSpPr>
          <p:cNvPr id="891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The transition is much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more gradual with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insulated boundaries</a:t>
            </a:r>
            <a:endParaRPr lang="en-CA" dirty="0" smtClean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endParaRPr lang="en-CA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9129" name="Picture 5" descr="C:\Users\dwharder\Desktop\bl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6188" y="4724400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130" name="TextBox 25"/>
          <p:cNvSpPr txBox="1">
            <a:spLocks noChangeArrowheads="1"/>
          </p:cNvSpPr>
          <p:nvPr/>
        </p:nvSpPr>
        <p:spPr bwMode="auto">
          <a:xfrm>
            <a:off x="7908925" y="5208588"/>
            <a:ext cx="1030288" cy="369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Insulated</a:t>
            </a: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85</a:t>
            </a:fld>
            <a:endParaRPr lang="en-CA"/>
          </a:p>
        </p:txBody>
      </p:sp>
      <p:sp>
        <p:nvSpPr>
          <p:cNvPr id="44" name="Footer Placeholder 4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Specifying Boundary Conditions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How do we create such a system of linear equations?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First we must allow the user to specify boundary conditions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The user will pass in a matrix</a:t>
            </a:r>
          </a:p>
          <a:p>
            <a:pPr lvl="2"/>
            <a:r>
              <a:rPr lang="en-CA" dirty="0" smtClean="0">
                <a:latin typeface="Arial" charset="0"/>
                <a:cs typeface="Arial" charset="0"/>
              </a:rPr>
              <a:t>Boundary values will be already specified</a:t>
            </a:r>
          </a:p>
          <a:p>
            <a:pPr lvl="3"/>
            <a:r>
              <a:rPr lang="en-CA" dirty="0" smtClean="0">
                <a:latin typeface="Arial" charset="0"/>
                <a:cs typeface="Arial" charset="0"/>
              </a:rPr>
              <a:t>Insulated boundaries are marked with </a:t>
            </a:r>
            <a:r>
              <a:rPr lang="en-CA" dirty="0" err="1" smtClean="0">
                <a:latin typeface="Consolas" pitchFamily="49" charset="0"/>
                <a:cs typeface="Consolas" pitchFamily="49" charset="0"/>
              </a:rPr>
              <a:t>NaN</a:t>
            </a:r>
            <a:endParaRPr lang="en-CA" dirty="0" smtClean="0">
              <a:latin typeface="Consolas" pitchFamily="49" charset="0"/>
              <a:cs typeface="Consolas" pitchFamily="49" charset="0"/>
            </a:endParaRPr>
          </a:p>
          <a:p>
            <a:pPr lvl="2"/>
            <a:r>
              <a:rPr lang="en-CA" dirty="0" smtClean="0">
                <a:latin typeface="Arial" charset="0"/>
                <a:cs typeface="Arial" charset="0"/>
              </a:rPr>
              <a:t>Points at which we want to approximate the solution are assigned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–∞</a:t>
            </a:r>
          </a:p>
          <a:p>
            <a:pPr lvl="1"/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Specifying Boundary Conditions</a:t>
            </a: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In our first example, the boundary would be specified by:</a:t>
            </a:r>
          </a:p>
          <a:p>
            <a:pPr lvl="1">
              <a:buFont typeface="Arial" charset="0"/>
              <a:buNone/>
            </a:pPr>
            <a:r>
              <a:rPr lang="en-CA" sz="1600" smtClean="0">
                <a:latin typeface="Consolas" pitchFamily="49" charset="0"/>
                <a:cs typeface="Consolas" pitchFamily="49" charset="0"/>
              </a:rPr>
              <a:t>&gt;&gt; M = [</a:t>
            </a:r>
            <a:r>
              <a:rPr lang="en-CA" sz="16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5    5    5    </a:t>
            </a:r>
            <a:r>
              <a:rPr lang="en-CA" sz="160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0    0    0    0    0    0</a:t>
            </a:r>
          </a:p>
          <a:p>
            <a:pPr lvl="1">
              <a:buFont typeface="Arial" charset="0"/>
              <a:buNone/>
            </a:pPr>
            <a:r>
              <a:rPr lang="en-CA" sz="16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 5   </a:t>
            </a:r>
            <a:r>
              <a:rPr lang="en-CA" sz="1600" smtClean="0">
                <a:latin typeface="Consolas" pitchFamily="49" charset="0"/>
                <a:cs typeface="Consolas" pitchFamily="49" charset="0"/>
              </a:rPr>
              <a:t>-Inf -Inf  </a:t>
            </a:r>
            <a:r>
              <a:rPr lang="en-CA" sz="160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0    0    0    0    0    0</a:t>
            </a:r>
          </a:p>
          <a:p>
            <a:pPr lvl="1">
              <a:buFont typeface="Arial" charset="0"/>
              <a:buNone/>
            </a:pPr>
            <a:r>
              <a:rPr lang="en-CA" sz="160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sz="16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CA" sz="1600" smtClean="0">
                <a:latin typeface="Consolas" pitchFamily="49" charset="0"/>
                <a:cs typeface="Consolas" pitchFamily="49" charset="0"/>
              </a:rPr>
              <a:t>   -Inf -Inf -Inf  </a:t>
            </a:r>
            <a:r>
              <a:rPr lang="en-CA" sz="160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0    0    0    </a:t>
            </a:r>
            <a:r>
              <a:rPr lang="en-CA" sz="160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-5  -5</a:t>
            </a:r>
          </a:p>
          <a:p>
            <a:pPr lvl="1">
              <a:buFont typeface="Arial" charset="0"/>
              <a:buNone/>
            </a:pPr>
            <a:r>
              <a:rPr lang="en-CA" sz="160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sz="160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0    0</a:t>
            </a:r>
            <a:r>
              <a:rPr lang="en-CA" sz="1600" smtClean="0">
                <a:latin typeface="Consolas" pitchFamily="49" charset="0"/>
                <a:cs typeface="Consolas" pitchFamily="49" charset="0"/>
              </a:rPr>
              <a:t>   -Inf -Inf -Inf -Inf -Inf -Inf </a:t>
            </a:r>
            <a:r>
              <a:rPr lang="en-CA" sz="160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-5</a:t>
            </a:r>
          </a:p>
          <a:p>
            <a:pPr lvl="1">
              <a:buFont typeface="Arial" charset="0"/>
              <a:buNone/>
            </a:pPr>
            <a:r>
              <a:rPr lang="en-CA" sz="160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sz="160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0    0    0   </a:t>
            </a:r>
            <a:r>
              <a:rPr lang="en-CA" sz="1600" smtClean="0">
                <a:latin typeface="Consolas" pitchFamily="49" charset="0"/>
                <a:cs typeface="Consolas" pitchFamily="49" charset="0"/>
              </a:rPr>
              <a:t>-Inf -Inf -Inf -Inf -Inf </a:t>
            </a:r>
            <a:r>
              <a:rPr lang="en-CA" sz="160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-5</a:t>
            </a:r>
          </a:p>
          <a:p>
            <a:pPr lvl="1">
              <a:buFont typeface="Arial" charset="0"/>
              <a:buNone/>
            </a:pPr>
            <a:r>
              <a:rPr lang="en-CA" sz="160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sz="160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0    0    0    0    0    0    0   </a:t>
            </a:r>
            <a:r>
              <a:rPr lang="en-CA" sz="160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-5   -5</a:t>
            </a:r>
            <a:r>
              <a:rPr lang="en-CA" sz="1600" smtClean="0">
                <a:latin typeface="Consolas" pitchFamily="49" charset="0"/>
                <a:cs typeface="Consolas" pitchFamily="49" charset="0"/>
              </a:rPr>
              <a:t>];</a:t>
            </a:r>
          </a:p>
          <a:p>
            <a:pPr lvl="1">
              <a:buFont typeface="Arial" charset="0"/>
              <a:buNone/>
            </a:pPr>
            <a:endParaRPr lang="en-CA" smtClean="0">
              <a:latin typeface="Consolas" pitchFamily="49" charset="0"/>
              <a:cs typeface="Consolas" pitchFamily="49" charset="0"/>
            </a:endParaRP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</p:txBody>
      </p:sp>
      <p:pic>
        <p:nvPicPr>
          <p:cNvPr id="91140" name="Picture 6" descr="C:\Users\dwharder\Desktop\bl4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75" y="3759200"/>
            <a:ext cx="4556125" cy="307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41" name="Picture 5" descr="C:\Users\dwharder\Desktop\bl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3800" y="5589588"/>
            <a:ext cx="823913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87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Specifying Boundary Conditions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In our second example, they would be specified by:</a:t>
            </a:r>
          </a:p>
          <a:p>
            <a:pPr lvl="1">
              <a:buFont typeface="Arial" charset="0"/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&gt;&gt; M = [</a:t>
            </a:r>
            <a:r>
              <a:rPr lang="en-CA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5    5    5  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endParaRPr lang="en-CA" sz="1600" dirty="0" smtClean="0">
              <a:solidFill>
                <a:srgbClr val="7030A0"/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endParaRPr lang="en-CA" sz="1600" dirty="0" smtClean="0">
              <a:solidFill>
                <a:srgbClr val="7030A0"/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6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-5   -5</a:t>
            </a:r>
          </a:p>
          <a:p>
            <a:pPr lvl="1">
              <a:buFont typeface="Arial" charset="0"/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CA" sz="16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-5</a:t>
            </a:r>
          </a:p>
          <a:p>
            <a:pPr lvl="1">
              <a:buFont typeface="Arial" charset="0"/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CA" sz="16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-5</a:t>
            </a:r>
          </a:p>
          <a:p>
            <a:pPr lvl="1">
              <a:buFont typeface="Arial" charset="0"/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6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-5   -5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];</a:t>
            </a:r>
          </a:p>
          <a:p>
            <a:pPr lvl="1">
              <a:buFont typeface="Arial" charset="0"/>
              <a:buNone/>
            </a:pPr>
            <a:endParaRPr lang="en-CA" dirty="0" smtClean="0">
              <a:latin typeface="Consolas" pitchFamily="49" charset="0"/>
              <a:cs typeface="Consolas" pitchFamily="49" charset="0"/>
            </a:endParaRPr>
          </a:p>
          <a:p>
            <a:pPr lvl="1"/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pic>
        <p:nvPicPr>
          <p:cNvPr id="92164" name="Picture 6" descr="C:\Users\dwharder\Desktop\bl4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75" y="3759200"/>
            <a:ext cx="4556125" cy="307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824163" y="4178300"/>
            <a:ext cx="433387" cy="287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846138" y="6165850"/>
            <a:ext cx="431800" cy="287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pic>
        <p:nvPicPr>
          <p:cNvPr id="92167" name="Picture 5" descr="C:\Users\dwharder\Desktop\bl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3800" y="5589588"/>
            <a:ext cx="823913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8" name="TextBox 7"/>
          <p:cNvSpPr txBox="1">
            <a:spLocks noChangeArrowheads="1"/>
          </p:cNvSpPr>
          <p:nvPr/>
        </p:nvSpPr>
        <p:spPr bwMode="auto">
          <a:xfrm>
            <a:off x="5316538" y="6072188"/>
            <a:ext cx="1030287" cy="369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Insulated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88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CA" dirty="0" smtClean="0">
                <a:latin typeface="Arial" charset="0"/>
                <a:cs typeface="Arial" charset="0"/>
              </a:rPr>
              <a:t>	The first step is argument checking:</a:t>
            </a:r>
          </a:p>
          <a:p>
            <a:pPr lvl="1">
              <a:defRPr/>
            </a:pPr>
            <a:r>
              <a:rPr lang="en-CA" dirty="0" smtClean="0">
                <a:latin typeface="Arial" charset="0"/>
                <a:cs typeface="Arial" charset="0"/>
              </a:rPr>
              <a:t>Ensure that </a:t>
            </a:r>
            <a:r>
              <a:rPr lang="en-CA" b="1" dirty="0" smtClean="0">
                <a:latin typeface="Arial" charset="0"/>
                <a:cs typeface="Arial" charset="0"/>
              </a:rPr>
              <a:t>none</a:t>
            </a:r>
            <a:r>
              <a:rPr lang="en-CA" dirty="0" smtClean="0">
                <a:latin typeface="Arial" charset="0"/>
                <a:cs typeface="Arial" charset="0"/>
              </a:rPr>
              <a:t> of the points on the edge of the array are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–∞</a:t>
            </a:r>
            <a:endParaRPr lang="en-CA" dirty="0" smtClean="0">
              <a:latin typeface="Arial" charset="0"/>
              <a:cs typeface="Arial" charset="0"/>
            </a:endParaRPr>
          </a:p>
          <a:p>
            <a:pPr lvl="1">
              <a:defRPr/>
            </a:pPr>
            <a:r>
              <a:rPr lang="en-CA" dirty="0" smtClean="0">
                <a:latin typeface="Arial" charset="0"/>
                <a:cs typeface="Arial" charset="0"/>
              </a:rPr>
              <a:t>There must be a boundary value (fixed or insulated) around the entire array</a:t>
            </a:r>
          </a:p>
          <a:p>
            <a:pPr lvl="1">
              <a:defRPr/>
            </a:pPr>
            <a:endParaRPr lang="en-CA" dirty="0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  <a:defRPr/>
            </a:pPr>
            <a:r>
              <a:rPr lang="en-CA" dirty="0" smtClean="0">
                <a:latin typeface="Consolas" pitchFamily="49" charset="0"/>
                <a:cs typeface="Consolas" pitchFamily="49" charset="0"/>
              </a:rPr>
              <a:t>&gt;&gt; M = [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5    5    5  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endParaRPr lang="en-CA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  <a:defRPr/>
            </a:pPr>
            <a:r>
              <a:rPr lang="en-CA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endParaRPr lang="en-CA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  <a:defRPr/>
            </a:pPr>
            <a:r>
              <a:rPr lang="en-CA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-5   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-5</a:t>
            </a:r>
          </a:p>
          <a:p>
            <a:pPr lvl="1">
              <a:buFont typeface="Arial" charset="0"/>
              <a:buNone/>
              <a:defRPr/>
            </a:pPr>
            <a:r>
              <a:rPr lang="en-CA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-5</a:t>
            </a:r>
          </a:p>
          <a:p>
            <a:pPr lvl="1">
              <a:buFont typeface="Arial" charset="0"/>
              <a:buNone/>
              <a:defRPr/>
            </a:pPr>
            <a:r>
              <a:rPr lang="en-CA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-5</a:t>
            </a:r>
          </a:p>
          <a:p>
            <a:pPr lvl="1">
              <a:buFont typeface="Arial" charset="0"/>
              <a:buNone/>
              <a:defRPr/>
            </a:pPr>
            <a:r>
              <a:rPr lang="en-CA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-5   -5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];</a:t>
            </a:r>
            <a:endParaRPr lang="en-CA" dirty="0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  <a:defRPr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Motivating Example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  <a:r>
              <a:rPr lang="en-CA" smtClean="0">
                <a:latin typeface="Arial" charset="0"/>
                <a:cs typeface="Arial" charset="0"/>
              </a:rPr>
              <a:t>If we are dealing with a concentration, the concentration at any point will be the average of the concentrations around it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In the steady state, we do not expect one point to be more concentrated than everything around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942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The second and third steps are initialization and mapping each of the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CA" i="1" smtClean="0">
                <a:latin typeface="Arial" charset="0"/>
                <a:cs typeface="Arial" charset="0"/>
              </a:rPr>
              <a:t> </a:t>
            </a:r>
            <a:r>
              <a:rPr lang="en-CA" smtClean="0">
                <a:latin typeface="Arial" charset="0"/>
                <a:cs typeface="Arial" charset="0"/>
              </a:rPr>
              <a:t>unsolved points to a unique number from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mtClean="0">
                <a:latin typeface="Arial" charset="0"/>
                <a:cs typeface="Arial" charset="0"/>
              </a:rPr>
              <a:t> to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CA" i="1" smtClean="0">
                <a:latin typeface="Arial" charset="0"/>
                <a:cs typeface="Arial" charset="0"/>
              </a:rPr>
              <a:t> </a:t>
            </a: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9523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These steps are done for you: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function [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U_out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] = laplace2d( U )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% 2. Initialization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[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n_x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n_y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] = size( U );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U_out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= U;</a:t>
            </a:r>
          </a:p>
          <a:p>
            <a:pPr lvl="2">
              <a:buFont typeface="Arial" charset="0"/>
              <a:buNone/>
            </a:pPr>
            <a:endParaRPr lang="en-CA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% 3. Associate each -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with an integer from 1 to m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u_to_w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= zeros(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n_x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n_y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w_to_u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= zeros( 2,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n_x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*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n_y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m = 0;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for ix = 1:n_x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for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iy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= 1:n_y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    if U(ix,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iy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) == -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Inf</a:t>
            </a:r>
            <a:endParaRPr lang="en-CA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        m = m + 1;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u_to_w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(ix,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iy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) = m;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w_to_u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(:, m) = [ix,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iy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]';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    end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end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end</a:t>
            </a:r>
            <a:endParaRPr lang="en-CA" sz="11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Step 4 creates and solves the system of linear equations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function [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U_out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] = laplace2d( U )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% 2. Initialization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[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n_x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n_y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] = size( U );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U_out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= U;</a:t>
            </a:r>
          </a:p>
          <a:p>
            <a:pPr lvl="2">
              <a:buFont typeface="Arial" charset="0"/>
              <a:buNone/>
            </a:pPr>
            <a:endParaRPr lang="en-CA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% 3. Associate each -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with an integer from 1 to m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u_to_w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= zeros(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n_x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n_y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w_to_u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= zeros( 2,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n_x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*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n_y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m = 0;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for ix = 1:n_x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for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iy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= 1:n_y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    if U(ix,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iy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) == -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Inf</a:t>
            </a:r>
            <a:endParaRPr lang="en-CA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        m = m + 1;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u_to_w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(ix,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iy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) = m;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w_to_u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(:, m) = [ix,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iy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]';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    end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end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end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% Create the sparse system of linear equations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M =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spalloc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( m, m, 5*m );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b = zeros( m, 1 );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Creating the System of Linear Equations</a:t>
            </a:r>
          </a:p>
        </p:txBody>
      </p:sp>
      <p:sp>
        <p:nvSpPr>
          <p:cNvPr id="9728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Suppose we have:</a:t>
            </a:r>
          </a:p>
          <a:p>
            <a:pPr lvl="2"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&gt;&gt; U = [5 5 5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5; 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-Inf -Inf -Inf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; 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-Inf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9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-Inf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; 1 1 1 1 1]</a:t>
            </a:r>
          </a:p>
          <a:p>
            <a:pPr lvl="2"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 =</a:t>
            </a:r>
          </a:p>
          <a:p>
            <a:pPr lvl="2"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5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5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5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5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5</a:t>
            </a:r>
            <a:endParaRPr lang="pl-PL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-Inf  </a:t>
            </a:r>
            <a:r>
              <a:rPr lang="pl-PL" sz="1400" b="1" dirty="0" smtClean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-Inf  </a:t>
            </a:r>
            <a:r>
              <a:rPr lang="pl-PL" sz="14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-Inf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1</a:t>
            </a:r>
            <a:endParaRPr lang="pl-PL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b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-Inf   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9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b="1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-Inf  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1</a:t>
            </a:r>
            <a:endParaRPr lang="pl-PL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1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1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1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1</a:t>
            </a:r>
          </a:p>
          <a:p>
            <a:pPr lvl="2">
              <a:buFont typeface="Arial" charset="0"/>
              <a:buNone/>
            </a:pPr>
            <a:endParaRPr lang="pl-PL" sz="1200" dirty="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After running Step 3, the variables are assigned:</a:t>
            </a:r>
            <a:endParaRPr lang="pl-PL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m =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 5</a:t>
            </a:r>
          </a:p>
          <a:p>
            <a:pPr lvl="2">
              <a:buFont typeface="Arial" charset="0"/>
              <a:buNone/>
            </a:pPr>
            <a:endParaRPr lang="en-CA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u_to_w =</a:t>
            </a:r>
          </a:p>
          <a:p>
            <a:pPr lvl="2"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pPr lvl="2"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  0     </a:t>
            </a:r>
            <a:r>
              <a:rPr lang="pl-PL" sz="1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pl-PL" sz="1400" b="1" dirty="0" smtClean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pl-PL" sz="14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  0</a:t>
            </a:r>
          </a:p>
          <a:p>
            <a:pPr lvl="2"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  0     </a:t>
            </a:r>
            <a:r>
              <a:rPr lang="pl-PL" sz="1400" b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  0    </a:t>
            </a:r>
            <a:r>
              <a:rPr lang="pl-PL" sz="1400" b="1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5   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0</a:t>
            </a:r>
          </a:p>
          <a:p>
            <a:pPr lvl="2"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    0     0     0     0     0</a:t>
            </a:r>
          </a:p>
        </p:txBody>
      </p:sp>
      <p:sp>
        <p:nvSpPr>
          <p:cNvPr id="97284" name="TextBox 3"/>
          <p:cNvSpPr txBox="1">
            <a:spLocks noChangeArrowheads="1"/>
          </p:cNvSpPr>
          <p:nvPr/>
        </p:nvSpPr>
        <p:spPr bwMode="auto">
          <a:xfrm>
            <a:off x="5075767" y="4622800"/>
            <a:ext cx="286809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w_to_u =</a:t>
            </a:r>
          </a:p>
          <a:p>
            <a:r>
              <a:rPr lang="pl-PL" sz="1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b="1" dirty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CA" sz="1400" b="1" dirty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2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CA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...</a:t>
            </a:r>
            <a:r>
              <a:rPr lang="pl-PL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endParaRPr lang="en-CA" sz="14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l-PL" sz="1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400" b="1" dirty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 b="1" dirty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b="1" dirty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CA" sz="1400" b="1" dirty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4</a:t>
            </a:r>
            <a:r>
              <a:rPr lang="en-CA" sz="14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l-PL" sz="14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CA" sz="14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l-PL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CA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...</a:t>
            </a:r>
            <a:endParaRPr lang="en-CA" sz="1400" dirty="0">
              <a:solidFill>
                <a:srgbClr val="7030A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Creating the System of Linear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CA" dirty="0" smtClean="0"/>
              <a:t>	The next step, Step 4, involves us creating and solving the system of linear equations</a:t>
            </a:r>
          </a:p>
          <a:p>
            <a:pPr lvl="1">
              <a:defRPr/>
            </a:pPr>
            <a:r>
              <a:rPr lang="en-CA" dirty="0" smtClean="0"/>
              <a:t>We begin by creating the appropriately sized matrices and vectors:</a:t>
            </a:r>
          </a:p>
          <a:p>
            <a:pPr lvl="2">
              <a:buFont typeface="Arial" charset="0"/>
              <a:buNone/>
              <a:defRPr/>
            </a:pPr>
            <a:endParaRPr lang="en-CA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  <a:defRPr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&gt;&gt; M = zeros( m, m )</a:t>
            </a:r>
          </a:p>
          <a:p>
            <a:pPr lvl="2">
              <a:buFont typeface="Arial" charset="0"/>
              <a:buNone/>
              <a:defRPr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M =</a:t>
            </a: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CA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	     </a:t>
            </a:r>
            <a:r>
              <a:rPr lang="pl-PL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CA" sz="1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0     0     0     0</a:t>
            </a:r>
            <a:endParaRPr lang="pl-PL" sz="1400" dirty="0" smtClean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CA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l-PL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0 </a:t>
            </a:r>
            <a:r>
              <a:rPr lang="en-CA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pl-PL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CA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pl-PL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pl-PL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0</a:t>
            </a: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CA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l-PL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0     </a:t>
            </a:r>
            <a:r>
              <a:rPr lang="en-CA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0     </a:t>
            </a:r>
            <a:r>
              <a:rPr lang="pl-PL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CA" sz="1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pl-PL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0</a:t>
            </a: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CA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l-PL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0     0     0    </a:t>
            </a:r>
            <a:r>
              <a:rPr lang="en-CA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0     0</a:t>
            </a:r>
            <a:endParaRPr lang="en-CA" sz="1400" dirty="0" smtClean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CA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	     0     0     0     0    </a:t>
            </a:r>
            <a:r>
              <a:rPr lang="pl-PL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0</a:t>
            </a:r>
            <a:endParaRPr lang="en-CA" sz="1400" dirty="0" smtClean="0">
              <a:solidFill>
                <a:srgbClr val="0070C0"/>
              </a:solidFill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  <a:defRPr/>
            </a:pPr>
            <a:endParaRPr lang="en-CA" sz="1400" dirty="0" smtClean="0">
              <a:latin typeface="Consolas" pitchFamily="49" charset="0"/>
              <a:cs typeface="Consolas" pitchFamily="49" charset="0"/>
            </a:endParaRP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	&gt;&gt; b = zeros( m, 1 )</a:t>
            </a: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CA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	b</a:t>
            </a:r>
            <a:r>
              <a:rPr lang="pl-PL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=</a:t>
            </a: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CA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l-PL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 smtClean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CA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l-PL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 smtClean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CA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l-PL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 smtClean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CA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l-PL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 smtClean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CA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l-PL" sz="14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Creating the System of Linear Equations</a:t>
            </a:r>
          </a:p>
        </p:txBody>
      </p:sp>
      <p:sp>
        <p:nvSpPr>
          <p:cNvPr id="993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How do we update </a:t>
            </a:r>
            <a:r>
              <a:rPr lang="en-CA" smtClean="0">
                <a:latin typeface="Consolas" pitchFamily="49" charset="0"/>
                <a:cs typeface="Consolas" pitchFamily="49" charset="0"/>
              </a:rPr>
              <a:t>M</a:t>
            </a:r>
            <a:r>
              <a:rPr lang="en-CA" smtClean="0">
                <a:latin typeface="Arial" charset="0"/>
                <a:cs typeface="Arial" charset="0"/>
              </a:rPr>
              <a:t> and </a:t>
            </a:r>
            <a:r>
              <a:rPr lang="en-CA" smtClean="0">
                <a:latin typeface="Consolas" pitchFamily="49" charset="0"/>
                <a:cs typeface="Consolas" pitchFamily="49" charset="0"/>
              </a:rPr>
              <a:t>b</a:t>
            </a:r>
            <a:r>
              <a:rPr lang="en-CA" smtClean="0">
                <a:latin typeface="Arial" charset="0"/>
                <a:cs typeface="Arial" charset="0"/>
              </a:rPr>
              <a:t>?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10035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Focusing on the first point </a:t>
            </a:r>
            <a:r>
              <a:rPr lang="en-CA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dirty="0" smtClean="0">
                <a:latin typeface="Arial" charset="0"/>
                <a:cs typeface="Arial" charset="0"/>
              </a:rPr>
              <a:t>, we note that it is at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&gt;&gt; c = 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w_to_u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(:, </a:t>
            </a:r>
            <a:r>
              <a:rPr lang="en-CA" sz="1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c =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2</a:t>
            </a:r>
            <a:endParaRPr lang="pl-PL" sz="1400" b="1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</a:t>
            </a:r>
            <a:endParaRPr lang="pl-PL" sz="12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356" name="TextBox 4"/>
          <p:cNvSpPr txBox="1">
            <a:spLocks noChangeArrowheads="1"/>
          </p:cNvSpPr>
          <p:nvPr/>
        </p:nvSpPr>
        <p:spPr bwMode="auto">
          <a:xfrm>
            <a:off x="5890328" y="2125663"/>
            <a:ext cx="3166251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40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de-DE" sz="1400">
                <a:latin typeface="Consolas" pitchFamily="49" charset="0"/>
                <a:cs typeface="Consolas" pitchFamily="49" charset="0"/>
              </a:rPr>
              <a:t>     5     5     5     5     5</a:t>
            </a:r>
          </a:p>
          <a:p>
            <a:r>
              <a:rPr lang="de-DE" sz="1400">
                <a:latin typeface="Consolas" pitchFamily="49" charset="0"/>
                <a:cs typeface="Consolas" pitchFamily="49" charset="0"/>
              </a:rPr>
              <a:t>    NaN  </a:t>
            </a:r>
            <a:r>
              <a:rPr lang="de-DE" sz="14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-Inf  </a:t>
            </a:r>
            <a:r>
              <a:rPr lang="de-DE" sz="1400">
                <a:latin typeface="Consolas" pitchFamily="49" charset="0"/>
                <a:cs typeface="Consolas" pitchFamily="49" charset="0"/>
              </a:rPr>
              <a:t>-Inf  -Inf    1</a:t>
            </a:r>
          </a:p>
          <a:p>
            <a:r>
              <a:rPr lang="de-DE" sz="1400">
                <a:latin typeface="Consolas" pitchFamily="49" charset="0"/>
                <a:cs typeface="Consolas" pitchFamily="49" charset="0"/>
              </a:rPr>
              <a:t>    NaN  -Inf    9   -Inf    1</a:t>
            </a:r>
          </a:p>
          <a:p>
            <a:r>
              <a:rPr lang="de-DE" sz="1400">
                <a:latin typeface="Consolas" pitchFamily="49" charset="0"/>
                <a:cs typeface="Consolas" pitchFamily="49" charset="0"/>
              </a:rPr>
              <a:t>     1     1     1     1     1</a:t>
            </a:r>
            <a:endParaRPr lang="en-CA" sz="14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357" name="TextBox 5"/>
          <p:cNvSpPr txBox="1">
            <a:spLocks noChangeArrowheads="1"/>
          </p:cNvSpPr>
          <p:nvPr/>
        </p:nvSpPr>
        <p:spPr bwMode="auto">
          <a:xfrm>
            <a:off x="5890328" y="5084763"/>
            <a:ext cx="3166251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u_to_w =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0     1     2     3     0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0     4     0     5     0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0     0     0     0     0</a:t>
            </a:r>
          </a:p>
        </p:txBody>
      </p:sp>
      <p:sp>
        <p:nvSpPr>
          <p:cNvPr id="100358" name="TextBox 6"/>
          <p:cNvSpPr txBox="1">
            <a:spLocks noChangeArrowheads="1"/>
          </p:cNvSpPr>
          <p:nvPr/>
        </p:nvSpPr>
        <p:spPr bwMode="auto">
          <a:xfrm>
            <a:off x="250825" y="4652963"/>
            <a:ext cx="3166251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M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0     0     0     0     0</a:t>
            </a:r>
            <a:endParaRPr lang="pl-PL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0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0     0     0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0     0     0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>
              <a:latin typeface="Consolas" pitchFamily="49" charset="0"/>
              <a:cs typeface="Consolas" pitchFamily="49" charset="0"/>
            </a:endParaRP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 0     0     0     0     0</a:t>
            </a:r>
            <a:endParaRPr lang="pl-PL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359" name="TextBox 7"/>
          <p:cNvSpPr txBox="1">
            <a:spLocks noChangeArrowheads="1"/>
          </p:cNvSpPr>
          <p:nvPr/>
        </p:nvSpPr>
        <p:spPr bwMode="auto">
          <a:xfrm>
            <a:off x="3809740" y="4652963"/>
            <a:ext cx="780983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b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</a:p>
        </p:txBody>
      </p:sp>
      <p:sp>
        <p:nvSpPr>
          <p:cNvPr id="100360" name="TextBox 8"/>
          <p:cNvSpPr txBox="1">
            <a:spLocks noChangeArrowheads="1"/>
          </p:cNvSpPr>
          <p:nvPr/>
        </p:nvSpPr>
        <p:spPr bwMode="auto">
          <a:xfrm>
            <a:off x="5890328" y="3719513"/>
            <a:ext cx="286809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400">
                <a:latin typeface="Consolas" pitchFamily="49" charset="0"/>
                <a:cs typeface="Consolas" pitchFamily="49" charset="0"/>
              </a:rPr>
              <a:t>w_to_u =</a:t>
            </a:r>
          </a:p>
          <a:p>
            <a:r>
              <a:rPr lang="pl-PL" sz="14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2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3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3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...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</a:t>
            </a:r>
            <a:endParaRPr lang="en-CA" sz="1400">
              <a:latin typeface="Consolas" pitchFamily="49" charset="0"/>
              <a:cs typeface="Consolas" pitchFamily="49" charset="0"/>
            </a:endParaRPr>
          </a:p>
          <a:p>
            <a:r>
              <a:rPr lang="pl-PL" sz="14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4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3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4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4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...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96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10137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Focusing on the first point </a:t>
            </a:r>
            <a:r>
              <a:rPr lang="en-CA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dirty="0" smtClean="0">
                <a:latin typeface="Arial" charset="0"/>
                <a:cs typeface="Arial" charset="0"/>
              </a:rPr>
              <a:t>, we note that it is at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&gt;&gt; c = 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w_to_u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(:, </a:t>
            </a:r>
            <a:r>
              <a:rPr lang="en-CA" sz="1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c =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2</a:t>
            </a:r>
            <a:endParaRPr lang="pl-PL" sz="1400" b="1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The neighbouring points are at</a:t>
            </a:r>
            <a:endParaRPr lang="pl-PL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400" b="1" dirty="0" smtClean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c + [-1  0]';</a:t>
            </a:r>
          </a:p>
          <a:p>
            <a:pPr lvl="2">
              <a:buFont typeface="Arial" charset="0"/>
              <a:buNone/>
            </a:pPr>
            <a:r>
              <a:rPr lang="en-CA" sz="14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c + [ 1  0]';</a:t>
            </a:r>
          </a:p>
          <a:p>
            <a:pPr lvl="2">
              <a:buFont typeface="Arial" charset="0"/>
              <a:buNone/>
            </a:pPr>
            <a:r>
              <a:rPr lang="en-CA" sz="1400" b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 + [ 0 -1]';</a:t>
            </a:r>
          </a:p>
          <a:p>
            <a:pPr lvl="2">
              <a:buFont typeface="Arial" charset="0"/>
              <a:buNone/>
            </a:pPr>
            <a:r>
              <a:rPr lang="en-CA" sz="1400" b="1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 + [ 0  1]';</a:t>
            </a:r>
          </a:p>
        </p:txBody>
      </p:sp>
      <p:sp>
        <p:nvSpPr>
          <p:cNvPr id="101380" name="TextBox 4"/>
          <p:cNvSpPr txBox="1">
            <a:spLocks noChangeArrowheads="1"/>
          </p:cNvSpPr>
          <p:nvPr/>
        </p:nvSpPr>
        <p:spPr bwMode="auto">
          <a:xfrm>
            <a:off x="5890328" y="2125663"/>
            <a:ext cx="3166251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5     </a:t>
            </a:r>
            <a:r>
              <a:rPr lang="pl-PL" sz="1400" b="1" dirty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 5     5     5</a:t>
            </a:r>
          </a:p>
          <a:p>
            <a:r>
              <a:rPr lang="pl-PL" sz="14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b="1" dirty="0" err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4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-Inf  </a:t>
            </a:r>
            <a:r>
              <a:rPr lang="pl-PL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-Inf 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-Inf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1</a:t>
            </a:r>
            <a:endParaRPr lang="pl-PL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 err="1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-Inf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9</a:t>
            </a:r>
            <a:r>
              <a:rPr lang="en-CA" sz="14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-Inf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1</a:t>
            </a:r>
            <a:endParaRPr lang="pl-PL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01381" name="TextBox 5"/>
          <p:cNvSpPr txBox="1">
            <a:spLocks noChangeArrowheads="1"/>
          </p:cNvSpPr>
          <p:nvPr/>
        </p:nvSpPr>
        <p:spPr bwMode="auto">
          <a:xfrm>
            <a:off x="5890328" y="5084763"/>
            <a:ext cx="3166251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u_to_w =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0     1     2     3     0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0     4     0     5     0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0     0     0     0     0</a:t>
            </a:r>
          </a:p>
        </p:txBody>
      </p:sp>
      <p:sp>
        <p:nvSpPr>
          <p:cNvPr id="101382" name="TextBox 7"/>
          <p:cNvSpPr txBox="1">
            <a:spLocks noChangeArrowheads="1"/>
          </p:cNvSpPr>
          <p:nvPr/>
        </p:nvSpPr>
        <p:spPr bwMode="auto">
          <a:xfrm>
            <a:off x="3809740" y="4652963"/>
            <a:ext cx="780983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b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</a:p>
        </p:txBody>
      </p:sp>
      <p:sp>
        <p:nvSpPr>
          <p:cNvPr id="101383" name="TextBox 8"/>
          <p:cNvSpPr txBox="1">
            <a:spLocks noChangeArrowheads="1"/>
          </p:cNvSpPr>
          <p:nvPr/>
        </p:nvSpPr>
        <p:spPr bwMode="auto">
          <a:xfrm>
            <a:off x="5890328" y="3719513"/>
            <a:ext cx="286809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400">
                <a:latin typeface="Consolas" pitchFamily="49" charset="0"/>
                <a:cs typeface="Consolas" pitchFamily="49" charset="0"/>
              </a:rPr>
              <a:t>w_to_u =</a:t>
            </a:r>
          </a:p>
          <a:p>
            <a:r>
              <a:rPr lang="pl-PL" sz="14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2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3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3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...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</a:t>
            </a:r>
            <a:endParaRPr lang="en-CA" sz="1400">
              <a:latin typeface="Consolas" pitchFamily="49" charset="0"/>
              <a:cs typeface="Consolas" pitchFamily="49" charset="0"/>
            </a:endParaRPr>
          </a:p>
          <a:p>
            <a:r>
              <a:rPr lang="pl-PL" sz="14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4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3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4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4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...</a:t>
            </a:r>
          </a:p>
        </p:txBody>
      </p:sp>
      <p:sp>
        <p:nvSpPr>
          <p:cNvPr id="101384" name="TextBox 6"/>
          <p:cNvSpPr txBox="1">
            <a:spLocks noChangeArrowheads="1"/>
          </p:cNvSpPr>
          <p:nvPr/>
        </p:nvSpPr>
        <p:spPr bwMode="auto">
          <a:xfrm>
            <a:off x="250825" y="4652963"/>
            <a:ext cx="3166251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M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0     0     0     0     0</a:t>
            </a:r>
            <a:endParaRPr lang="pl-PL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0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0     0     0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0     0     0   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>
              <a:latin typeface="Consolas" pitchFamily="49" charset="0"/>
              <a:cs typeface="Consolas" pitchFamily="49" charset="0"/>
            </a:endParaRP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 0     0     0     0     0</a:t>
            </a:r>
            <a:endParaRPr lang="pl-PL" sz="1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97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10240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Given the 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baseline="30000" dirty="0" err="1" smtClean="0">
                <a:latin typeface="Arial" charset="0"/>
                <a:cs typeface="Arial" charset="0"/>
              </a:rPr>
              <a:t>th</a:t>
            </a:r>
            <a:r>
              <a:rPr lang="en-CA" dirty="0" smtClean="0">
                <a:latin typeface="Arial" charset="0"/>
                <a:cs typeface="Arial" charset="0"/>
              </a:rPr>
              <a:t> unknown point, if a neighbouring point is: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An insulated boundary (</a:t>
            </a:r>
            <a:r>
              <a:rPr lang="en-CA" dirty="0" err="1" smtClean="0"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latin typeface="Arial" charset="0"/>
                <a:cs typeface="Arial" charset="0"/>
              </a:rPr>
              <a:t>):</a:t>
            </a:r>
          </a:p>
          <a:p>
            <a:pPr lvl="2"/>
            <a:r>
              <a:rPr lang="en-CA" dirty="0" smtClean="0">
                <a:latin typeface="Arial" charset="0"/>
                <a:cs typeface="Arial" charset="0"/>
              </a:rPr>
              <a:t>Do nothing!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A </a:t>
            </a:r>
            <a:r>
              <a:rPr lang="en-CA" dirty="0" err="1" smtClean="0">
                <a:latin typeface="Arial" charset="0"/>
                <a:cs typeface="Arial" charset="0"/>
              </a:rPr>
              <a:t>Dirichlet</a:t>
            </a:r>
            <a:r>
              <a:rPr lang="en-CA" dirty="0" smtClean="0">
                <a:latin typeface="Arial" charset="0"/>
                <a:cs typeface="Arial" charset="0"/>
              </a:rPr>
              <a:t> boundary condition:</a:t>
            </a:r>
          </a:p>
          <a:p>
            <a:pPr lvl="2"/>
            <a:r>
              <a:rPr lang="en-CA" dirty="0" smtClean="0">
                <a:latin typeface="Arial" charset="0"/>
                <a:cs typeface="Arial" charset="0"/>
              </a:rPr>
              <a:t>Subtract 1 from the 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baseline="30000" dirty="0" err="1" smtClean="0">
                <a:latin typeface="Arial" charset="0"/>
                <a:cs typeface="Arial" charset="0"/>
              </a:rPr>
              <a:t>th</a:t>
            </a:r>
            <a:r>
              <a:rPr lang="en-CA" baseline="30000" dirty="0" smtClean="0">
                <a:latin typeface="Arial" charset="0"/>
                <a:cs typeface="Arial" charset="0"/>
              </a:rPr>
              <a:t> </a:t>
            </a:r>
            <a:r>
              <a:rPr lang="en-CA" dirty="0" smtClean="0">
                <a:latin typeface="Arial" charset="0"/>
                <a:cs typeface="Arial" charset="0"/>
              </a:rPr>
              <a:t>diagonal entry of 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M</a:t>
            </a:r>
            <a:r>
              <a:rPr lang="en-CA" dirty="0" smtClean="0">
                <a:latin typeface="Arial" charset="0"/>
                <a:cs typeface="Arial" charset="0"/>
              </a:rPr>
              <a:t>, and</a:t>
            </a:r>
          </a:p>
          <a:p>
            <a:pPr lvl="2"/>
            <a:r>
              <a:rPr lang="en-CA" dirty="0" smtClean="0">
                <a:latin typeface="Arial" charset="0"/>
                <a:cs typeface="Arial" charset="0"/>
              </a:rPr>
              <a:t>Subtract the value from the 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baseline="30000" dirty="0" err="1" smtClean="0">
                <a:latin typeface="Arial" charset="0"/>
                <a:cs typeface="Arial" charset="0"/>
              </a:rPr>
              <a:t>th</a:t>
            </a:r>
            <a:r>
              <a:rPr lang="en-CA" dirty="0" smtClean="0">
                <a:latin typeface="Arial" charset="0"/>
                <a:cs typeface="Arial" charset="0"/>
              </a:rPr>
              <a:t> entry of the vector 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b</a:t>
            </a:r>
            <a:endParaRPr lang="en-CA" dirty="0" smtClean="0">
              <a:latin typeface="Arial" charset="0"/>
              <a:cs typeface="Arial" charset="0"/>
            </a:endParaRP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Another unknown (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-</a:t>
            </a:r>
            <a:r>
              <a:rPr lang="en-CA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latin typeface="Arial" charset="0"/>
                <a:cs typeface="Arial" charset="0"/>
              </a:rPr>
              <a:t>) point (say the 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CA" baseline="30000" dirty="0" err="1" smtClean="0">
                <a:latin typeface="Arial" charset="0"/>
                <a:cs typeface="Arial" charset="0"/>
              </a:rPr>
              <a:t>th</a:t>
            </a:r>
            <a:r>
              <a:rPr lang="en-CA" dirty="0" smtClean="0">
                <a:latin typeface="Arial" charset="0"/>
                <a:cs typeface="Arial" charset="0"/>
              </a:rPr>
              <a:t> unknown)</a:t>
            </a:r>
          </a:p>
          <a:p>
            <a:pPr lvl="2"/>
            <a:r>
              <a:rPr lang="en-CA" dirty="0" smtClean="0">
                <a:latin typeface="Arial" charset="0"/>
                <a:cs typeface="Arial" charset="0"/>
              </a:rPr>
              <a:t>Subtract 1 from the 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baseline="30000" dirty="0" err="1" smtClean="0">
                <a:latin typeface="Arial" charset="0"/>
                <a:cs typeface="Arial" charset="0"/>
              </a:rPr>
              <a:t>th</a:t>
            </a:r>
            <a:r>
              <a:rPr lang="en-CA" baseline="30000" dirty="0" smtClean="0">
                <a:latin typeface="Arial" charset="0"/>
                <a:cs typeface="Arial" charset="0"/>
              </a:rPr>
              <a:t> </a:t>
            </a:r>
            <a:r>
              <a:rPr lang="en-CA" dirty="0" smtClean="0">
                <a:latin typeface="Arial" charset="0"/>
                <a:cs typeface="Arial" charset="0"/>
              </a:rPr>
              <a:t>diagonal entry of 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M</a:t>
            </a:r>
            <a:r>
              <a:rPr lang="en-CA" dirty="0" smtClean="0">
                <a:latin typeface="Arial" charset="0"/>
                <a:cs typeface="Arial" charset="0"/>
              </a:rPr>
              <a:t>, and</a:t>
            </a:r>
          </a:p>
          <a:p>
            <a:pPr lvl="2"/>
            <a:r>
              <a:rPr lang="en-CA" dirty="0" smtClean="0">
                <a:latin typeface="Arial" charset="0"/>
                <a:cs typeface="Arial" charset="0"/>
              </a:rPr>
              <a:t>Add 1 to the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, j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baseline="30000" dirty="0" err="1" smtClean="0">
                <a:latin typeface="Arial" charset="0"/>
                <a:cs typeface="Arial" charset="0"/>
              </a:rPr>
              <a:t>th</a:t>
            </a:r>
            <a:r>
              <a:rPr lang="en-CA" baseline="30000" dirty="0" smtClean="0">
                <a:latin typeface="Arial" charset="0"/>
                <a:cs typeface="Arial" charset="0"/>
              </a:rPr>
              <a:t> </a:t>
            </a:r>
            <a:r>
              <a:rPr lang="en-CA" dirty="0" smtClean="0">
                <a:latin typeface="Arial" charset="0"/>
                <a:cs typeface="Arial" charset="0"/>
              </a:rPr>
              <a:t>entry of 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M</a:t>
            </a:r>
            <a:endParaRPr lang="en-CA" dirty="0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10342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Focusing on the first point </a:t>
            </a:r>
            <a:r>
              <a:rPr lang="en-CA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dirty="0" smtClean="0">
                <a:latin typeface="Arial" charset="0"/>
                <a:cs typeface="Arial" charset="0"/>
              </a:rPr>
              <a:t>, we note that it is at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&gt;&gt; c = 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w_to_u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(:, </a:t>
            </a:r>
            <a:r>
              <a:rPr lang="en-CA" sz="1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c =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2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  2</a:t>
            </a:r>
            <a:endParaRPr lang="pl-PL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The first point is </a:t>
            </a:r>
            <a:r>
              <a:rPr lang="en-CA" b="1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and not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–∞</a:t>
            </a:r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:  update </a:t>
            </a:r>
            <a:r>
              <a:rPr lang="en-CA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n-CA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pl-PL" b="1" dirty="0" smtClean="0"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Arial" charset="0"/>
              <a:buNone/>
            </a:pPr>
            <a:r>
              <a:rPr lang="en-CA" sz="1400" b="1" dirty="0" smtClean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&gt;&gt; p = c + [-1  0]';</a:t>
            </a:r>
          </a:p>
          <a:p>
            <a:pPr lvl="2">
              <a:buFont typeface="Arial" charset="0"/>
              <a:buNone/>
            </a:pPr>
            <a:r>
              <a:rPr lang="en-CA" sz="1400" b="1" dirty="0" smtClean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p =</a:t>
            </a:r>
          </a:p>
          <a:p>
            <a:pPr lvl="2">
              <a:buFont typeface="Arial" charset="0"/>
              <a:buNone/>
            </a:pPr>
            <a:r>
              <a:rPr lang="en-CA" sz="1400" b="1" dirty="0" smtClean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  1</a:t>
            </a:r>
          </a:p>
          <a:p>
            <a:pPr lvl="2">
              <a:buFont typeface="Arial" charset="0"/>
              <a:buNone/>
            </a:pPr>
            <a:r>
              <a:rPr lang="en-CA" sz="1400" b="1" dirty="0" smtClean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  2</a:t>
            </a:r>
          </a:p>
          <a:p>
            <a:pPr lvl="2">
              <a:buFont typeface="Arial" charset="0"/>
              <a:buNone/>
            </a:pPr>
            <a:r>
              <a:rPr lang="en-CA" sz="1400" b="1" dirty="0" smtClean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&gt;&gt; U(p(1), p(2))</a:t>
            </a:r>
          </a:p>
          <a:p>
            <a:pPr lvl="2">
              <a:buFont typeface="Arial" charset="0"/>
              <a:buNone/>
            </a:pPr>
            <a:r>
              <a:rPr lang="en-CA" sz="1400" b="1" dirty="0" err="1" smtClean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ans</a:t>
            </a:r>
            <a:r>
              <a:rPr lang="en-CA" sz="1400" b="1" dirty="0" smtClean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=</a:t>
            </a:r>
          </a:p>
          <a:p>
            <a:pPr lvl="2">
              <a:buFont typeface="Arial" charset="0"/>
              <a:buNone/>
            </a:pPr>
            <a:r>
              <a:rPr lang="en-CA" sz="1400" b="1" dirty="0" smtClean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    5 </a:t>
            </a:r>
          </a:p>
        </p:txBody>
      </p:sp>
      <p:sp>
        <p:nvSpPr>
          <p:cNvPr id="103428" name="TextBox 5"/>
          <p:cNvSpPr txBox="1">
            <a:spLocks noChangeArrowheads="1"/>
          </p:cNvSpPr>
          <p:nvPr/>
        </p:nvSpPr>
        <p:spPr bwMode="auto">
          <a:xfrm>
            <a:off x="5890328" y="5084763"/>
            <a:ext cx="3166251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u_to_w =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0     1     2     3     0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0     4     0     5     0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0     0     0     0     0</a:t>
            </a:r>
          </a:p>
        </p:txBody>
      </p:sp>
      <p:sp>
        <p:nvSpPr>
          <p:cNvPr id="103429" name="TextBox 7"/>
          <p:cNvSpPr txBox="1">
            <a:spLocks noChangeArrowheads="1"/>
          </p:cNvSpPr>
          <p:nvPr/>
        </p:nvSpPr>
        <p:spPr bwMode="auto">
          <a:xfrm>
            <a:off x="4101580" y="5314467"/>
            <a:ext cx="780983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b</a:t>
            </a:r>
            <a:r>
              <a:rPr lang="pl-PL" sz="1400" dirty="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b="1" dirty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-5</a:t>
            </a: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  <a:endParaRPr lang="en-CA" sz="1400" dirty="0">
              <a:latin typeface="Consolas" pitchFamily="49" charset="0"/>
              <a:cs typeface="Consolas" pitchFamily="49" charset="0"/>
            </a:endParaRPr>
          </a:p>
          <a:p>
            <a:r>
              <a:rPr lang="pl-PL" sz="1400" dirty="0">
                <a:latin typeface="Consolas" pitchFamily="49" charset="0"/>
                <a:cs typeface="Consolas" pitchFamily="49" charset="0"/>
              </a:rPr>
              <a:t>     0</a:t>
            </a:r>
          </a:p>
        </p:txBody>
      </p:sp>
      <p:sp>
        <p:nvSpPr>
          <p:cNvPr id="103430" name="TextBox 8"/>
          <p:cNvSpPr txBox="1">
            <a:spLocks noChangeArrowheads="1"/>
          </p:cNvSpPr>
          <p:nvPr/>
        </p:nvSpPr>
        <p:spPr bwMode="auto">
          <a:xfrm>
            <a:off x="5890328" y="3719513"/>
            <a:ext cx="286809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400">
                <a:latin typeface="Consolas" pitchFamily="49" charset="0"/>
                <a:cs typeface="Consolas" pitchFamily="49" charset="0"/>
              </a:rPr>
              <a:t>w_to_u =</a:t>
            </a:r>
          </a:p>
          <a:p>
            <a:r>
              <a:rPr lang="pl-PL" sz="14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2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3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3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...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</a:t>
            </a:r>
            <a:endParaRPr lang="en-CA" sz="1400">
              <a:latin typeface="Consolas" pitchFamily="49" charset="0"/>
              <a:cs typeface="Consolas" pitchFamily="49" charset="0"/>
            </a:endParaRPr>
          </a:p>
          <a:p>
            <a:r>
              <a:rPr lang="pl-PL" sz="14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4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3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4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4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...</a:t>
            </a:r>
          </a:p>
        </p:txBody>
      </p:sp>
      <p:sp>
        <p:nvSpPr>
          <p:cNvPr id="103431" name="TextBox 4"/>
          <p:cNvSpPr txBox="1">
            <a:spLocks noChangeArrowheads="1"/>
          </p:cNvSpPr>
          <p:nvPr/>
        </p:nvSpPr>
        <p:spPr bwMode="auto">
          <a:xfrm>
            <a:off x="5890328" y="2125663"/>
            <a:ext cx="3166251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40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 5     </a:t>
            </a:r>
            <a:r>
              <a:rPr lang="pl-PL" sz="14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5     5     5</a:t>
            </a:r>
          </a:p>
          <a:p>
            <a:r>
              <a:rPr lang="pl-PL" sz="14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NaN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-Inf  </a:t>
            </a:r>
            <a:r>
              <a:rPr lang="pl-PL" sz="1400" b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-Inf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-Inf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1</a:t>
            </a:r>
            <a:endParaRPr lang="pl-PL" sz="1400">
              <a:latin typeface="Consolas" pitchFamily="49" charset="0"/>
              <a:cs typeface="Consolas" pitchFamily="49" charset="0"/>
            </a:endParaRP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-Inf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9</a:t>
            </a:r>
            <a:r>
              <a:rPr lang="en-CA" sz="14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-Inf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1</a:t>
            </a:r>
            <a:endParaRPr lang="pl-PL" sz="1400">
              <a:latin typeface="Consolas" pitchFamily="49" charset="0"/>
              <a:cs typeface="Consolas" pitchFamily="49" charset="0"/>
            </a:endParaRP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1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03432" name="TextBox 6"/>
          <p:cNvSpPr txBox="1">
            <a:spLocks noChangeArrowheads="1"/>
          </p:cNvSpPr>
          <p:nvPr/>
        </p:nvSpPr>
        <p:spPr bwMode="auto">
          <a:xfrm>
            <a:off x="250825" y="5314467"/>
            <a:ext cx="3166251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>
                <a:latin typeface="Consolas" pitchFamily="49" charset="0"/>
                <a:cs typeface="Consolas" pitchFamily="49" charset="0"/>
              </a:rPr>
              <a:t>M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-1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   0     0     0     0</a:t>
            </a:r>
            <a:endParaRPr lang="pl-PL" sz="1400">
              <a:latin typeface="Consolas" pitchFamily="49" charset="0"/>
              <a:cs typeface="Consolas" pitchFamily="49" charset="0"/>
            </a:endParaRP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 0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0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 0 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0     0     0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 0     0     0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0</a:t>
            </a:r>
            <a:endParaRPr lang="en-CA" sz="1400">
              <a:latin typeface="Consolas" pitchFamily="49" charset="0"/>
              <a:cs typeface="Consolas" pitchFamily="49" charset="0"/>
            </a:endParaRP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  0     0     0     0     0</a:t>
            </a:r>
            <a:endParaRPr lang="pl-PL" sz="14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99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ineering_Colour">
  <a:themeElements>
    <a:clrScheme name="Waterloo 1">
      <a:dk1>
        <a:sysClr val="windowText" lastClr="000000"/>
      </a:dk1>
      <a:lt1>
        <a:srgbClr val="FFFFFF"/>
      </a:lt1>
      <a:dk2>
        <a:srgbClr val="57068C"/>
      </a:dk2>
      <a:lt2>
        <a:srgbClr val="FFFFFF"/>
      </a:lt2>
      <a:accent1>
        <a:srgbClr val="0073CF"/>
      </a:accent1>
      <a:accent2>
        <a:srgbClr val="E98300"/>
      </a:accent2>
      <a:accent3>
        <a:srgbClr val="E0249A"/>
      </a:accent3>
      <a:accent4>
        <a:srgbClr val="009AA6"/>
      </a:accent4>
      <a:accent5>
        <a:srgbClr val="B6BF00"/>
      </a:accent5>
      <a:accent6>
        <a:srgbClr val="96172E"/>
      </a:accent6>
      <a:hlink>
        <a:srgbClr val="FECB00"/>
      </a:hlink>
      <a:folHlink>
        <a:srgbClr val="FECB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40143</TotalTime>
  <Words>3749</Words>
  <Application>Microsoft Office PowerPoint</Application>
  <PresentationFormat>On-screen Show (4:3)</PresentationFormat>
  <Paragraphs>1838</Paragraphs>
  <Slides>125</Slides>
  <Notes>47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27" baseType="lpstr">
      <vt:lpstr>Engineering_Colour</vt:lpstr>
      <vt:lpstr>Equation</vt:lpstr>
      <vt:lpstr>Laplace’s Equation in 2 and 3 Dimensions</vt:lpstr>
      <vt:lpstr>Outline</vt:lpstr>
      <vt:lpstr>Outcomes Based Learning Objectives</vt:lpstr>
      <vt:lpstr>Motivating Example</vt:lpstr>
      <vt:lpstr>Motivating Example</vt:lpstr>
      <vt:lpstr>Motivating Example</vt:lpstr>
      <vt:lpstr>Motivating Example</vt:lpstr>
      <vt:lpstr>Motivating Example</vt:lpstr>
      <vt:lpstr>Motivating Example</vt:lpstr>
      <vt:lpstr>Motivating Example</vt:lpstr>
      <vt:lpstr>Finite-Element Equation</vt:lpstr>
      <vt:lpstr>Finite-Difference Equation</vt:lpstr>
      <vt:lpstr>Finite-Difference Equation</vt:lpstr>
      <vt:lpstr>Finite-Difference Equation</vt:lpstr>
      <vt:lpstr>Finite-Difference Equation</vt:lpstr>
      <vt:lpstr>Boundary Values</vt:lpstr>
      <vt:lpstr>Boundary Values</vt:lpstr>
      <vt:lpstr>Boundary Values</vt:lpstr>
      <vt:lpstr>Boundary Values</vt:lpstr>
      <vt:lpstr>Boundary Values</vt:lpstr>
      <vt:lpstr>The Laplacian Operator</vt:lpstr>
      <vt:lpstr>The Laplacian Operator</vt:lpstr>
      <vt:lpstr>The Laplacian Operator</vt:lpstr>
      <vt:lpstr>The Laplacian Operator</vt:lpstr>
      <vt:lpstr>The Laplacian Operator</vt:lpstr>
      <vt:lpstr>The Laplacian Operator</vt:lpstr>
      <vt:lpstr>The Laplacian Operator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 in 3 Dimensions</vt:lpstr>
      <vt:lpstr>Irregular Domains</vt:lpstr>
      <vt:lpstr>Irregular Domains</vt:lpstr>
      <vt:lpstr>Irregular Domains</vt:lpstr>
      <vt:lpstr>Irregular Domains</vt:lpstr>
      <vt:lpstr>Irregular Domains</vt:lpstr>
      <vt:lpstr>Irregular Domains</vt:lpstr>
      <vt:lpstr>Finite Elements</vt:lpstr>
      <vt:lpstr>Initial and Boundary Conditions</vt:lpstr>
      <vt:lpstr>Initial and Boundary Conditions</vt:lpstr>
      <vt:lpstr>Initial and Boundary Conditions</vt:lpstr>
      <vt:lpstr>Boundary Conditions</vt:lpstr>
      <vt:lpstr>Boundary Conditions</vt:lpstr>
      <vt:lpstr>Approximating Solutions</vt:lpstr>
      <vt:lpstr>Approximating Solutions</vt:lpstr>
      <vt:lpstr>Approximating Solutions</vt:lpstr>
      <vt:lpstr>Approximating Solutions</vt:lpstr>
      <vt:lpstr>Approximating Solutions</vt:lpstr>
      <vt:lpstr>Approximating Solutions</vt:lpstr>
      <vt:lpstr>Approximating Solutions</vt:lpstr>
      <vt:lpstr>Approximating Solutions</vt:lpstr>
      <vt:lpstr>Approximating Solutions</vt:lpstr>
      <vt:lpstr>Approximating Solutions</vt:lpstr>
      <vt:lpstr>Approximating Solutions</vt:lpstr>
      <vt:lpstr>Approximating Solutions</vt:lpstr>
      <vt:lpstr>Approximating Solutions</vt:lpstr>
      <vt:lpstr>Approximating Insulated Boundaries</vt:lpstr>
      <vt:lpstr>Approximating Insulated Boundaries</vt:lpstr>
      <vt:lpstr>Approximating Insulated Boundaries</vt:lpstr>
      <vt:lpstr>Approximating Insulated Boundaries</vt:lpstr>
      <vt:lpstr>Approximating Insulated Boundaries</vt:lpstr>
      <vt:lpstr>Approximating Insulated Boundaries</vt:lpstr>
      <vt:lpstr>Approximating Insulated Boundaries</vt:lpstr>
      <vt:lpstr>Approximating Insulated Boundaries</vt:lpstr>
      <vt:lpstr>Approximating Insulated Boundaries</vt:lpstr>
      <vt:lpstr>Approximating Insulated Boundaries</vt:lpstr>
      <vt:lpstr>Approximating Insulated Boundaries</vt:lpstr>
      <vt:lpstr>Approximating Insulated Boundaries</vt:lpstr>
      <vt:lpstr>Specifying Boundary Conditions</vt:lpstr>
      <vt:lpstr>Specifying Boundary Conditions</vt:lpstr>
      <vt:lpstr>Specifying Boundary Conditions</vt:lpstr>
      <vt:lpstr>Approximating the Solution</vt:lpstr>
      <vt:lpstr>Approximating the Solution</vt:lpstr>
      <vt:lpstr>Approximating the Solution</vt:lpstr>
      <vt:lpstr>Approximating the Solution</vt:lpstr>
      <vt:lpstr>Creating the System of Linear Equations</vt:lpstr>
      <vt:lpstr>Creating the System of Linear Equations</vt:lpstr>
      <vt:lpstr>Creating the System of Linear Equations</vt:lpstr>
      <vt:lpstr>Approximating the Solution</vt:lpstr>
      <vt:lpstr>Approximating the Solution</vt:lpstr>
      <vt:lpstr>Approximating the Solution</vt:lpstr>
      <vt:lpstr>Approximating the Solution</vt:lpstr>
      <vt:lpstr>Approximating the Solution</vt:lpstr>
      <vt:lpstr>Approximating the Solution</vt:lpstr>
      <vt:lpstr>Approximating the Solution</vt:lpstr>
      <vt:lpstr>Approximating the Solution</vt:lpstr>
      <vt:lpstr>Approximating the Solution</vt:lpstr>
      <vt:lpstr>Approximating the Solution</vt:lpstr>
      <vt:lpstr>Approximating the Solution</vt:lpstr>
      <vt:lpstr>Approximating the Solution</vt:lpstr>
      <vt:lpstr>Another Example</vt:lpstr>
      <vt:lpstr>Another Example</vt:lpstr>
      <vt:lpstr>Solutions in 3D</vt:lpstr>
      <vt:lpstr>Solutions in 3D</vt:lpstr>
      <vt:lpstr>Solutions in 3D</vt:lpstr>
      <vt:lpstr>Solutions in 3D</vt:lpstr>
      <vt:lpstr>Solutions in 3D</vt:lpstr>
      <vt:lpstr>Laboratory 5</vt:lpstr>
      <vt:lpstr>Steps to the Problem</vt:lpstr>
      <vt:lpstr>Useful Matlab Commands</vt:lpstr>
      <vt:lpstr>Useful Matlab Commands</vt:lpstr>
      <vt:lpstr>Useful Matlab Commands</vt:lpstr>
      <vt:lpstr>Useful Matlab Commands</vt:lpstr>
      <vt:lpstr>Useful Matlab Commands</vt:lpstr>
      <vt:lpstr>Useful Matlab Commands</vt:lpstr>
      <vt:lpstr>Useful Matlab Commands</vt:lpstr>
      <vt:lpstr>Summary</vt:lpstr>
      <vt:lpstr>References</vt:lpstr>
    </vt:vector>
  </TitlesOfParts>
  <Company>University of Waterloo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Laplace's Equation in 2 and 3 Dimensions</dc:title>
  <dc:subject>2- and 3-D Laplace's equation</dc:subject>
  <dc:creator>Douglas Wilhelm Harder (dwharder@alumni.uwaterloo.ca)</dc:creator>
  <cp:lastModifiedBy>Douglas Wilhelm Harder</cp:lastModifiedBy>
  <cp:revision>3364</cp:revision>
  <cp:lastPrinted>2010-03-08T19:59:32Z</cp:lastPrinted>
  <dcterms:created xsi:type="dcterms:W3CDTF">2010-03-10T14:45:39Z</dcterms:created>
  <dcterms:modified xsi:type="dcterms:W3CDTF">2012-11-05T13:53:43Z</dcterms:modified>
</cp:coreProperties>
</file>